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2" r:id="rId5"/>
    <p:sldId id="261" r:id="rId6"/>
    <p:sldId id="263" r:id="rId7"/>
    <p:sldId id="264" r:id="rId8"/>
    <p:sldId id="265" r:id="rId9"/>
    <p:sldId id="257" r:id="rId10"/>
    <p:sldId id="268" r:id="rId11"/>
    <p:sldId id="269" r:id="rId12"/>
    <p:sldId id="258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4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88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832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299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05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739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568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50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55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07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9296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182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F21C-947A-416A-B7A1-0B3A7FD6EB9F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507B-2022-48A0-A690-69D4BBE6A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09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.ensmp.fr/projet_timc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ri.ensmp.fr/classement/doc/E-329.pdf" TargetMode="External"/><Relationship Id="rId5" Type="http://schemas.openxmlformats.org/officeDocument/2006/relationships/hyperlink" Target="http://www.cri.ensmp.fr/TIMC/dendrogram/flooding.htm" TargetMode="External"/><Relationship Id="rId4" Type="http://schemas.openxmlformats.org/officeDocument/2006/relationships/hyperlink" Target="http://www.cri.ensmp.fr/TIMC/dendrogram/index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.ensmp.fr/TIMC/dendrogram/index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2225" y="1124744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Dendrogram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Weighted</a:t>
            </a:r>
            <a:r>
              <a:rPr lang="fr-FR" dirty="0" smtClean="0"/>
              <a:t> Graphs </a:t>
            </a:r>
            <a:r>
              <a:rPr lang="fr-FR" dirty="0" err="1" smtClean="0"/>
              <a:t>Flooding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err="1" smtClean="0"/>
              <a:t>Algorithm</a:t>
            </a:r>
            <a:r>
              <a:rPr lang="fr-FR" sz="3100" dirty="0" smtClean="0"/>
              <a:t> – </a:t>
            </a:r>
            <a:r>
              <a:rPr lang="fr-FR" sz="3100" dirty="0" err="1" smtClean="0"/>
              <a:t>Implementation</a:t>
            </a:r>
            <a:r>
              <a:rPr lang="fr-FR" sz="3100" dirty="0" smtClean="0"/>
              <a:t> - </a:t>
            </a:r>
            <a:r>
              <a:rPr lang="fr-FR" sz="3100" dirty="0" err="1" smtClean="0"/>
              <a:t>Parallelization</a:t>
            </a:r>
            <a:endParaRPr lang="fr-FR" sz="3100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Claude Tadonki </a:t>
            </a:r>
            <a:r>
              <a:rPr lang="fr-FR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and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Fernand Meyer</a:t>
            </a:r>
          </a:p>
          <a:p>
            <a:r>
              <a:rPr lang="fr-FR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Centre de Recherche en Informatique</a:t>
            </a:r>
          </a:p>
          <a:p>
            <a:r>
              <a:rPr lang="fr-FR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Centre de Morphologie Mathématique</a:t>
            </a:r>
          </a:p>
          <a:p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Mines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Tekton Pro Ext" pitchFamily="34" charset="0"/>
                <a:cs typeface="Courier New" panose="02070309020205020404" pitchFamily="49" charset="0"/>
              </a:rPr>
              <a:t>ParisTech</a:t>
            </a: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Tekton Pro Ext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4941168"/>
            <a:ext cx="759425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TIMC Project</a:t>
            </a:r>
          </a:p>
          <a:p>
            <a:r>
              <a:rPr lang="fr-FR" dirty="0"/>
              <a:t>Arnaud de La </a:t>
            </a:r>
            <a:r>
              <a:rPr lang="fr-FR" dirty="0" err="1"/>
              <a:t>Fortelle</a:t>
            </a:r>
            <a:r>
              <a:rPr lang="fr-FR" dirty="0"/>
              <a:t> et Fabien Moutarde </a:t>
            </a:r>
            <a:r>
              <a:rPr lang="fr-FR" dirty="0" smtClean="0"/>
              <a:t>(</a:t>
            </a:r>
            <a:r>
              <a:rPr lang="fr-FR" dirty="0" smtClean="0">
                <a:solidFill>
                  <a:srgbClr val="7030A0"/>
                </a:solidFill>
              </a:rPr>
              <a:t>CAOR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Matthieu </a:t>
            </a:r>
            <a:r>
              <a:rPr lang="fr-FR" dirty="0" err="1"/>
              <a:t>Faessel</a:t>
            </a:r>
            <a:r>
              <a:rPr lang="fr-FR" dirty="0"/>
              <a:t>, Serge </a:t>
            </a:r>
            <a:r>
              <a:rPr lang="fr-FR" dirty="0" err="1"/>
              <a:t>Koudoro</a:t>
            </a:r>
            <a:r>
              <a:rPr lang="fr-FR" dirty="0"/>
              <a:t>, </a:t>
            </a:r>
            <a:r>
              <a:rPr lang="fr-FR" dirty="0" err="1"/>
              <a:t>Beatriz</a:t>
            </a:r>
            <a:r>
              <a:rPr lang="fr-FR" dirty="0"/>
              <a:t> </a:t>
            </a:r>
            <a:r>
              <a:rPr lang="fr-FR" dirty="0" err="1"/>
              <a:t>Marcotegui</a:t>
            </a:r>
            <a:r>
              <a:rPr lang="fr-FR" dirty="0"/>
              <a:t> et Fernand Meyer </a:t>
            </a:r>
            <a:r>
              <a:rPr lang="fr-FR" dirty="0" smtClean="0"/>
              <a:t>(</a:t>
            </a:r>
            <a:r>
              <a:rPr lang="fr-FR" dirty="0" smtClean="0">
                <a:solidFill>
                  <a:srgbClr val="7030A0"/>
                </a:solidFill>
              </a:rPr>
              <a:t>CMM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Claude Tadonki, Laurent </a:t>
            </a:r>
            <a:r>
              <a:rPr lang="fr-FR" dirty="0" err="1"/>
              <a:t>Daverio</a:t>
            </a:r>
            <a:r>
              <a:rPr lang="fr-FR" dirty="0"/>
              <a:t> et </a:t>
            </a:r>
            <a:r>
              <a:rPr lang="fr-FR" dirty="0" err="1"/>
              <a:t>Francois</a:t>
            </a:r>
            <a:r>
              <a:rPr lang="fr-FR" dirty="0"/>
              <a:t> </a:t>
            </a:r>
            <a:r>
              <a:rPr lang="fr-FR" dirty="0" err="1"/>
              <a:t>Irigoin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smtClean="0">
                <a:solidFill>
                  <a:srgbClr val="7030A0"/>
                </a:solidFill>
              </a:rPr>
              <a:t>CRI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26" name="Picture 2" descr="Ecole des mi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906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12146" y="6211669"/>
            <a:ext cx="680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Séminaire au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entre de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orphologie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athématique (Mines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ParisTech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Fontainebleau –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January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 27, 2014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Performance on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some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random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graphs (</a:t>
            </a:r>
            <a:r>
              <a:rPr lang="fr-FR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timings are in seconds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99" y="355164"/>
            <a:ext cx="5268075" cy="17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673" y="1985791"/>
            <a:ext cx="6209831" cy="44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787" y="548680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21785" y="518400"/>
            <a:ext cx="372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height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dendrogram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moderate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847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5342062" y="858198"/>
            <a:ext cx="3459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Building 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dendrogram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predominates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4851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5342062" y="1218238"/>
            <a:ext cx="323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outperform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Dijkstra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by factor &gt; 2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323376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229494" y="4293096"/>
            <a:ext cx="285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height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dendrogram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endParaRPr lang="fr-F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ore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related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to 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density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3" y="6145062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249771" y="6114782"/>
            <a:ext cx="3180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significantly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outperform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Dijkstra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" name="Picture 4" descr="Why. The Dude looking at red question mar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29" y="4869160"/>
            <a:ext cx="50045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82409" y="4829173"/>
            <a:ext cx="198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Could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eliminate</a:t>
            </a:r>
            <a:endParaRPr lang="fr-F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inoffensive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edges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56899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229494" y="5538718"/>
            <a:ext cx="275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flooding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step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noticeably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 (10% of 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overall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time)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8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3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>
                <a:solidFill>
                  <a:schemeClr val="bg2">
                    <a:lumMod val="90000"/>
                  </a:schemeClr>
                </a:solidFill>
              </a:rPr>
              <a:t>Performance on an image </a:t>
            </a:r>
            <a:r>
              <a:rPr lang="fr-FR" b="1" dirty="0" err="1">
                <a:solidFill>
                  <a:schemeClr val="bg2">
                    <a:lumMod val="90000"/>
                  </a:schemeClr>
                </a:solidFill>
              </a:rPr>
              <a:t>neighborhoods</a:t>
            </a:r>
            <a:r>
              <a:rPr lang="fr-FR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graph (</a:t>
            </a:r>
            <a:r>
              <a:rPr lang="fr-FR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Fontainebleau Palace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80728"/>
            <a:ext cx="3331057" cy="2880320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128" y="2225977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87501"/>
            <a:ext cx="685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498248" y="3033826"/>
            <a:ext cx="1850186" cy="52322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 Narrow" panose="020B0606020202030204" pitchFamily="34" charset="0"/>
              </a:rPr>
              <a:t>Number</a:t>
            </a:r>
            <a:r>
              <a:rPr lang="fr-FR" sz="1400" dirty="0" smtClean="0">
                <a:latin typeface="Arial Narrow" panose="020B0606020202030204" pitchFamily="34" charset="0"/>
              </a:rPr>
              <a:t> of </a:t>
            </a:r>
            <a:r>
              <a:rPr lang="fr-FR" sz="1400" dirty="0" err="1" smtClean="0">
                <a:latin typeface="Arial Narrow" panose="020B0606020202030204" pitchFamily="34" charset="0"/>
              </a:rPr>
              <a:t>nodes</a:t>
            </a:r>
            <a:r>
              <a:rPr lang="fr-FR" sz="1400" dirty="0" smtClean="0">
                <a:latin typeface="Arial Narrow" panose="020B0606020202030204" pitchFamily="34" charset="0"/>
              </a:rPr>
              <a:t>: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24 532</a:t>
            </a:r>
          </a:p>
          <a:p>
            <a:r>
              <a:rPr lang="fr-FR" sz="1400" dirty="0" err="1" smtClean="0">
                <a:latin typeface="Arial Narrow" panose="020B0606020202030204" pitchFamily="34" charset="0"/>
              </a:rPr>
              <a:t>Number</a:t>
            </a:r>
            <a:r>
              <a:rPr lang="fr-FR" sz="1400" dirty="0" smtClean="0">
                <a:latin typeface="Arial Narrow" panose="020B0606020202030204" pitchFamily="34" charset="0"/>
              </a:rPr>
              <a:t> of </a:t>
            </a:r>
            <a:r>
              <a:rPr lang="fr-FR" sz="1400" dirty="0" err="1" smtClean="0">
                <a:latin typeface="Arial Narrow" panose="020B0606020202030204" pitchFamily="34" charset="0"/>
              </a:rPr>
              <a:t>edges</a:t>
            </a:r>
            <a:r>
              <a:rPr lang="fr-FR" sz="1400" dirty="0" smtClean="0">
                <a:latin typeface="Arial Narrow" panose="020B0606020202030204" pitchFamily="34" charset="0"/>
              </a:rPr>
              <a:t>: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96 138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" descr="Gear wheels - dynam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816" y="1933964"/>
            <a:ext cx="1052319" cy="10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936" y="2194280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610" y="2066388"/>
            <a:ext cx="685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388672" y="1547949"/>
            <a:ext cx="1900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Neighborhood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 graph </a:t>
            </a:r>
          </a:p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generated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 by </a:t>
            </a:r>
            <a:r>
              <a:rPr lang="fr-FR" b="1" dirty="0" err="1" smtClean="0">
                <a:solidFill>
                  <a:schemeClr val="accent2"/>
                </a:solidFill>
                <a:latin typeface="Tekton Pro Cond" pitchFamily="34" charset="0"/>
              </a:rPr>
              <a:t>morph</a:t>
            </a:r>
            <a:r>
              <a:rPr lang="fr-FR" b="1" dirty="0" smtClean="0">
                <a:solidFill>
                  <a:schemeClr val="accent2"/>
                </a:solidFill>
                <a:latin typeface="Tekton Pro Cond" pitchFamily="34" charset="0"/>
              </a:rPr>
              <a:t>-m</a:t>
            </a:r>
            <a:endParaRPr lang="fr-FR" b="1" dirty="0">
              <a:solidFill>
                <a:schemeClr val="accent2"/>
              </a:solidFill>
              <a:latin typeface="Tekton Pro Cond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481936" y="1547948"/>
            <a:ext cx="2635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Flooding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 values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computed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by the </a:t>
            </a:r>
          </a:p>
          <a:p>
            <a:r>
              <a:rPr lang="fr-FR" dirty="0" err="1" smtClean="0">
                <a:solidFill>
                  <a:schemeClr val="accent2"/>
                </a:solidFill>
                <a:latin typeface="Tekton Pro Cond" pitchFamily="34" charset="0"/>
              </a:rPr>
              <a:t>dendrogram-based</a:t>
            </a:r>
            <a:r>
              <a:rPr lang="fr-FR" dirty="0" smtClean="0">
                <a:solidFill>
                  <a:schemeClr val="accent2"/>
                </a:solidFill>
                <a:latin typeface="Tekton Pro Cond" pitchFamily="34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Tekton Pro Cond" pitchFamily="34" charset="0"/>
              </a:rPr>
              <a:t>algorithm</a:t>
            </a:r>
            <a:endParaRPr lang="fr-FR" dirty="0">
              <a:solidFill>
                <a:schemeClr val="accent2"/>
              </a:solidFill>
              <a:latin typeface="Tekton Pro Cond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300192" y="2996952"/>
            <a:ext cx="2662908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 Narrow" panose="020B0606020202030204" pitchFamily="34" charset="0"/>
              </a:rPr>
              <a:t>Constructing</a:t>
            </a:r>
            <a:r>
              <a:rPr lang="fr-FR" sz="1400" dirty="0" smtClean="0">
                <a:latin typeface="Arial Narrow" panose="020B0606020202030204" pitchFamily="34" charset="0"/>
              </a:rPr>
              <a:t> the </a:t>
            </a:r>
            <a:r>
              <a:rPr lang="fr-FR" sz="1400" dirty="0" err="1" smtClean="0">
                <a:latin typeface="Arial Narrow" panose="020B0606020202030204" pitchFamily="34" charset="0"/>
              </a:rPr>
              <a:t>dendrogram</a:t>
            </a:r>
            <a:r>
              <a:rPr lang="fr-FR" sz="1400" dirty="0" smtClean="0">
                <a:latin typeface="Arial Narrow" panose="020B0606020202030204" pitchFamily="34" charset="0"/>
              </a:rPr>
              <a:t>: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1.737 s</a:t>
            </a:r>
          </a:p>
          <a:p>
            <a:r>
              <a:rPr lang="fr-FR" sz="1400" dirty="0" err="1" smtClean="0">
                <a:latin typeface="Arial Narrow" panose="020B0606020202030204" pitchFamily="34" charset="0"/>
              </a:rPr>
              <a:t>Flooding</a:t>
            </a:r>
            <a:r>
              <a:rPr lang="fr-FR" sz="1400" dirty="0" smtClean="0">
                <a:latin typeface="Arial Narrow" panose="020B0606020202030204" pitchFamily="34" charset="0"/>
              </a:rPr>
              <a:t> </a:t>
            </a:r>
            <a:r>
              <a:rPr lang="fr-FR" sz="1400" dirty="0" err="1" smtClean="0">
                <a:latin typeface="Arial Narrow" panose="020B0606020202030204" pitchFamily="34" charset="0"/>
              </a:rPr>
              <a:t>process</a:t>
            </a:r>
            <a:r>
              <a:rPr lang="fr-FR" sz="1400" dirty="0" smtClean="0">
                <a:latin typeface="Arial Narrow" panose="020B0606020202030204" pitchFamily="34" charset="0"/>
              </a:rPr>
              <a:t>: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0.002 s</a:t>
            </a:r>
          </a:p>
          <a:p>
            <a:r>
              <a:rPr lang="fr-FR" sz="1400" dirty="0" err="1">
                <a:latin typeface="Arial Narrow" panose="020B0606020202030204" pitchFamily="34" charset="0"/>
              </a:rPr>
              <a:t>W</a:t>
            </a:r>
            <a:r>
              <a:rPr lang="fr-FR" sz="1400" dirty="0" err="1" smtClean="0">
                <a:latin typeface="Arial Narrow" panose="020B0606020202030204" pitchFamily="34" charset="0"/>
              </a:rPr>
              <a:t>hole</a:t>
            </a:r>
            <a:r>
              <a:rPr lang="fr-FR" sz="1400" dirty="0" smtClean="0">
                <a:latin typeface="Arial Narrow" panose="020B0606020202030204" pitchFamily="34" charset="0"/>
              </a:rPr>
              <a:t> </a:t>
            </a:r>
            <a:r>
              <a:rPr lang="fr-FR" sz="1400" dirty="0" err="1" smtClean="0">
                <a:latin typeface="Arial Narrow" panose="020B0606020202030204" pitchFamily="34" charset="0"/>
              </a:rPr>
              <a:t>algorithm</a:t>
            </a:r>
            <a:r>
              <a:rPr lang="fr-FR" sz="1400" dirty="0" smtClean="0">
                <a:latin typeface="Arial Narrow" panose="020B0606020202030204" pitchFamily="34" charset="0"/>
              </a:rPr>
              <a:t>: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1.739 s</a:t>
            </a:r>
          </a:p>
          <a:p>
            <a:r>
              <a:rPr lang="fr-FR" sz="1400" dirty="0" smtClean="0">
                <a:latin typeface="Arial Narrow" panose="020B0606020202030204" pitchFamily="34" charset="0"/>
              </a:rPr>
              <a:t>Basic </a:t>
            </a:r>
            <a:r>
              <a:rPr lang="fr-FR" sz="1400" dirty="0" err="1" smtClean="0">
                <a:latin typeface="Arial Narrow" panose="020B0606020202030204" pitchFamily="34" charset="0"/>
              </a:rPr>
              <a:t>Dijsktra</a:t>
            </a:r>
            <a:r>
              <a:rPr lang="fr-FR" sz="1400" dirty="0" smtClean="0">
                <a:latin typeface="Arial Narrow" panose="020B0606020202030204" pitchFamily="34" charset="0"/>
              </a:rPr>
              <a:t> </a:t>
            </a:r>
            <a:r>
              <a:rPr lang="fr-FR" sz="1400" dirty="0" err="1" smtClean="0">
                <a:latin typeface="Arial Narrow" panose="020B0606020202030204" pitchFamily="34" charset="0"/>
              </a:rPr>
              <a:t>algorithm</a:t>
            </a:r>
            <a:r>
              <a:rPr lang="fr-FR" sz="1400" dirty="0" smtClean="0">
                <a:latin typeface="Arial Narrow" panose="020B0606020202030204" pitchFamily="34" charset="0"/>
              </a:rPr>
              <a:t>: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59.042 s</a:t>
            </a:r>
          </a:p>
        </p:txBody>
      </p:sp>
    </p:spTree>
    <p:extLst>
      <p:ext uri="{BB962C8B-B14F-4D97-AF65-F5344CB8AC3E}">
        <p14:creationId xmlns:p14="http://schemas.microsoft.com/office/powerpoint/2010/main" xmlns="" val="20703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047"/>
          <p:cNvSpPr/>
          <p:nvPr/>
        </p:nvSpPr>
        <p:spPr>
          <a:xfrm>
            <a:off x="64021" y="2564904"/>
            <a:ext cx="13907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4" name="Picture 6" descr="Id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815" y="650462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Parallelization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(</a:t>
            </a:r>
            <a:r>
              <a:rPr lang="fr-FR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shared</a:t>
            </a:r>
            <a:r>
              <a:rPr lang="fr-FR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memory - </a:t>
            </a:r>
            <a:r>
              <a:rPr lang="fr-FR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pthreads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1" y="3329905"/>
            <a:ext cx="4486275" cy="26193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870" y="5122284"/>
            <a:ext cx="5777880" cy="69501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380" y="448872"/>
            <a:ext cx="4392370" cy="1927182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34944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29494" y="404664"/>
            <a:ext cx="4405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Dismantling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isolates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independent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subdendrograms</a:t>
            </a:r>
            <a:endParaRPr lang="fr-F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can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explored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parallel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3" y="137104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249771" y="1340768"/>
            <a:ext cx="334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Care about threads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creation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overhead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3" y="173108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249771" y="1700808"/>
            <a:ext cx="347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Contend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effect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unbalanced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load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100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229494" y="980728"/>
            <a:ext cx="3622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flooding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step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can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thus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parallelized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96072" y="2564904"/>
            <a:ext cx="553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consider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multithread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pthread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87660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496072" y="2915652"/>
            <a:ext cx="553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threads once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iterates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available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subdendrograms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during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dismantling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6765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3496072" y="3574757"/>
            <a:ext cx="553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The threads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get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exploration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tasks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subdendrograms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common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pool in a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round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robbing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way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611457"/>
            <a:ext cx="1419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8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8" grpId="0"/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Efficiency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of 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parallelization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6659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4505052" cy="26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2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Materials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69"/>
            <a:ext cx="6332760" cy="442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4964975"/>
            <a:ext cx="828092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TIMC </a:t>
            </a:r>
            <a:r>
              <a:rPr lang="fr-FR" dirty="0" err="1" smtClean="0"/>
              <a:t>webpage</a:t>
            </a:r>
            <a:r>
              <a:rPr lang="fr-FR" dirty="0" smtClean="0"/>
              <a:t> </a:t>
            </a: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www.cri.ensmp.fr/projet_timc.html</a:t>
            </a:r>
            <a:r>
              <a:rPr lang="fr-FR" dirty="0" smtClean="0"/>
              <a:t>    </a:t>
            </a:r>
          </a:p>
          <a:p>
            <a:r>
              <a:rPr lang="fr-FR" dirty="0" smtClean="0"/>
              <a:t>Simulator 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www.cri.ensmp.fr/TIMC/dendrogram/index.htm</a:t>
            </a:r>
            <a:endParaRPr lang="fr-FR" dirty="0" smtClean="0"/>
          </a:p>
          <a:p>
            <a:r>
              <a:rPr lang="fr-FR" dirty="0" err="1" smtClean="0"/>
              <a:t>Results</a:t>
            </a:r>
            <a:r>
              <a:rPr lang="fr-FR" dirty="0" smtClean="0"/>
              <a:t> &amp; code  </a:t>
            </a:r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www.cri.ensmp.fr/TIMC/dendrogram/flooding.htm</a:t>
            </a:r>
            <a:endParaRPr lang="fr-FR" dirty="0" smtClean="0"/>
          </a:p>
          <a:p>
            <a:r>
              <a:rPr lang="fr-FR" dirty="0" smtClean="0"/>
              <a:t>Report   </a:t>
            </a:r>
            <a:r>
              <a:rPr lang="fr-FR" dirty="0">
                <a:hlinkClick r:id="rId6"/>
              </a:rPr>
              <a:t>http://www.cri.ensmp.fr/classement/doc/E-329.pdf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898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Perspectives &amp; END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3074" name="Picture 2" descr="The Dude in a classic pose in front of blue question mar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822" y="3140968"/>
            <a:ext cx="1000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oice. 3D little human character about to make a choice.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1524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646" y="1320526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129644" y="1290246"/>
            <a:ext cx="4053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Parallelize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construction of the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dendrogram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668" y="1752574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612666" y="1722294"/>
            <a:ext cx="636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to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dendrogram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a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modified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graph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that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 the original ?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578" y="918109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55576" y="887829"/>
            <a:ext cx="7331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balanced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size of the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subdendrograms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instead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their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number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02" y="2235144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971600" y="2204864"/>
            <a:ext cx="3519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programming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appraoches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7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problem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764704"/>
            <a:ext cx="859631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20579" y="5241974"/>
            <a:ext cx="7279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a </a:t>
            </a:r>
            <a:r>
              <a:rPr lang="fr-FR" u="sng" dirty="0" err="1" smtClean="0"/>
              <a:t>decomposition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the structure of </a:t>
            </a:r>
            <a:r>
              <a:rPr lang="fr-FR" u="sng" dirty="0" err="1" smtClean="0"/>
              <a:t>dendrogram</a:t>
            </a:r>
            <a:endParaRPr lang="fr-FR" u="sng" dirty="0" smtClean="0"/>
          </a:p>
          <a:p>
            <a:r>
              <a:rPr lang="fr-FR" dirty="0" err="1" smtClean="0">
                <a:solidFill>
                  <a:srgbClr val="7030A0"/>
                </a:solidFill>
              </a:rPr>
              <a:t>Dijkstra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u="sng" dirty="0" err="1" smtClean="0"/>
              <a:t>greedy</a:t>
            </a:r>
            <a:endParaRPr lang="fr-FR" u="sng" dirty="0" smtClean="0"/>
          </a:p>
          <a:p>
            <a:r>
              <a:rPr lang="fr-FR" dirty="0" smtClean="0">
                <a:solidFill>
                  <a:srgbClr val="7030A0"/>
                </a:solidFill>
              </a:rPr>
              <a:t>Berge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u="sng" dirty="0" err="1" smtClean="0"/>
              <a:t>dynamical</a:t>
            </a:r>
            <a:r>
              <a:rPr lang="fr-FR" u="sng" dirty="0" smtClean="0"/>
              <a:t> </a:t>
            </a:r>
            <a:r>
              <a:rPr lang="fr-FR" u="sng" dirty="0" err="1" smtClean="0"/>
              <a:t>programming</a:t>
            </a:r>
            <a:endParaRPr lang="fr-FR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15" y="5274000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34" y="5554800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15" y="5821119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031" y="5301208"/>
            <a:ext cx="474401" cy="6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whole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algorithm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0712" y="777478"/>
            <a:ext cx="817082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Both"/>
            </a:pP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n-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ary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have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considered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binary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correspondance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Distribute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ceiling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values of the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vertices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among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subdendrograms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mintree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Flood the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its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leaves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until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flooding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levels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all </a:t>
            </a:r>
            <a:r>
              <a:rPr lang="fr-FR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vertices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fr-F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987824" y="2362172"/>
            <a:ext cx="3096344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Theses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are the main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steps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of the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dendrogram-based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algorithm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464" y="1857349"/>
            <a:ext cx="494928" cy="48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79512" y="3429000"/>
            <a:ext cx="8784976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 Narrow" pitchFamily="34" charset="0"/>
                <a:cs typeface="Arial" pitchFamily="34" charset="0"/>
              </a:rPr>
              <a:t>Dendrogram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based algorithm has several strengths</a:t>
            </a:r>
          </a:p>
          <a:p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  - can be used to generate </a:t>
            </a:r>
            <a:r>
              <a:rPr lang="en-US" sz="1600" u="sng" dirty="0" smtClean="0">
                <a:latin typeface="Arial Narrow" pitchFamily="34" charset="0"/>
                <a:cs typeface="Arial" pitchFamily="34" charset="0"/>
              </a:rPr>
              <a:t>information from a local input 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(flooding from a single vertex)</a:t>
            </a:r>
          </a:p>
          <a:p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  - exposes </a:t>
            </a:r>
            <a:r>
              <a:rPr lang="en-US" sz="1600" u="sng" dirty="0" smtClean="0">
                <a:latin typeface="Arial Narrow" pitchFamily="34" charset="0"/>
                <a:cs typeface="Arial" pitchFamily="34" charset="0"/>
              </a:rPr>
              <a:t>parallelism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(when dismantling </a:t>
            </a:r>
            <a:r>
              <a:rPr lang="en-US" sz="1600" dirty="0" err="1" smtClean="0">
                <a:latin typeface="Arial Narrow" pitchFamily="34" charset="0"/>
                <a:cs typeface="Arial" pitchFamily="34" charset="0"/>
              </a:rPr>
              <a:t>subdendrograms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  - </a:t>
            </a:r>
            <a:r>
              <a:rPr lang="en-US" sz="1600" u="sng" dirty="0" smtClean="0">
                <a:latin typeface="Arial Narrow" pitchFamily="34" charset="0"/>
                <a:cs typeface="Arial" pitchFamily="34" charset="0"/>
              </a:rPr>
              <a:t>several </a:t>
            </a:r>
            <a:r>
              <a:rPr lang="en-US" sz="1600" u="sng" dirty="0" err="1" smtClean="0">
                <a:latin typeface="Arial Narrow" pitchFamily="34" charset="0"/>
                <a:cs typeface="Arial" pitchFamily="34" charset="0"/>
              </a:rPr>
              <a:t>floodings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of the same graph can be performed using its </a:t>
            </a:r>
            <a:r>
              <a:rPr lang="en-US" sz="1600" dirty="0" err="1" smtClean="0">
                <a:latin typeface="Arial Narrow" pitchFamily="34" charset="0"/>
                <a:cs typeface="Arial" pitchFamily="34" charset="0"/>
              </a:rPr>
              <a:t>dendrogram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structure. This aspect is </a:t>
            </a:r>
          </a:p>
          <a:p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    particularly interesting because flooding from the </a:t>
            </a:r>
            <a:r>
              <a:rPr lang="en-US" sz="1600" dirty="0" err="1" smtClean="0">
                <a:latin typeface="Arial Narrow" pitchFamily="34" charset="0"/>
                <a:cs typeface="Arial" pitchFamily="34" charset="0"/>
              </a:rPr>
              <a:t>dendrogram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is very fast compared to the cost of </a:t>
            </a:r>
          </a:p>
          <a:p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    constructing the </a:t>
            </a:r>
            <a:r>
              <a:rPr lang="en-US" sz="1600" dirty="0" err="1" smtClean="0">
                <a:latin typeface="Arial Narrow" pitchFamily="34" charset="0"/>
                <a:cs typeface="Arial" pitchFamily="34" charset="0"/>
              </a:rPr>
              <a:t>dendrogram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structure itself.</a:t>
            </a:r>
          </a:p>
          <a:p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 - is </a:t>
            </a:r>
            <a:r>
              <a:rPr lang="en-US" sz="1600" u="sng" dirty="0" smtClean="0">
                <a:latin typeface="Arial Narrow" pitchFamily="34" charset="0"/>
                <a:cs typeface="Arial" pitchFamily="34" charset="0"/>
              </a:rPr>
              <a:t>potentially efficient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 because key information are handled at the level of the sets (rather than individual vertices).</a:t>
            </a:r>
          </a:p>
          <a:p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Other algorithms are global, so will always process with and for the whole graph,</a:t>
            </a:r>
            <a:endParaRPr lang="fr-FR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sp>
        <p:nvSpPr>
          <p:cNvPr id="3" name="ZoneTexte 2">
            <a:hlinkClick r:id="rId3"/>
          </p:cNvPr>
          <p:cNvSpPr txBox="1"/>
          <p:nvPr/>
        </p:nvSpPr>
        <p:spPr>
          <a:xfrm>
            <a:off x="3822018" y="5921637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Live </a:t>
            </a:r>
            <a:r>
              <a:rPr lang="fr-FR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demo</a:t>
            </a:r>
            <a:r>
              <a:rPr lang="fr-FR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!!!</a:t>
            </a:r>
            <a:endParaRPr lang="fr-FR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Constructing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dendrogram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23728" y="404664"/>
            <a:ext cx="6216766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 ← Ø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 ← {all 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edges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(u, v, w) of the graph}</a:t>
            </a:r>
            <a:endParaRPr lang="fr-F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(S ≠ Ø ){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select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minimum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cost</a:t>
            </a:r>
            <a:endParaRPr lang="fr-FR" sz="1200" dirty="0" smtClean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(u, v)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min_w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(S); </a:t>
            </a:r>
            <a:r>
              <a:rPr lang="fr-FR" sz="1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b="1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</a:t>
            </a:r>
            <a:r>
              <a:rPr lang="fr-FR" sz="12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sort the </a:t>
            </a:r>
            <a:r>
              <a:rPr lang="fr-FR" sz="1200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fr-FR" sz="12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fr-FR" sz="1200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edges</a:t>
            </a:r>
            <a:r>
              <a:rPr lang="fr-FR" sz="12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select on top</a:t>
            </a:r>
            <a:endParaRPr lang="fr-FR" sz="1200" b="1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that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 ← S – {(u, v)};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id the of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containing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d1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id_root_subdendrogram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(u);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id the of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containing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</a:t>
            </a:r>
            <a:endParaRPr lang="fr-FR" sz="12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d2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id_root_subdendrogram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(v);</a:t>
            </a:r>
          </a:p>
          <a:p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singleton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no one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far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created</a:t>
            </a:r>
            <a:endParaRPr lang="fr-FR" sz="1200" dirty="0" smtClean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(d1 == NULL) d1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dendrogram_singleton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({u});</a:t>
            </a:r>
          </a:p>
          <a:p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(d2 == NULL) d2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dendrogram_singleton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({v});</a:t>
            </a:r>
          </a:p>
          <a:p>
            <a:r>
              <a:rPr lang="fr-F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two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subdendrogam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d1 and d2 to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new one (parent)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  <a:sym typeface="Symbol"/>
            </a:endParaRPr>
          </a:p>
          <a:p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(d1 ≠ d2)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D ← D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 </a:t>
            </a:r>
            <a:r>
              <a:rPr lang="fr-FR" sz="1200" i="1" dirty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← </a:t>
            </a:r>
            <a:r>
              <a:rPr lang="fr-FR" sz="1200" i="1" dirty="0" err="1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dendrogram_</a:t>
            </a:r>
            <a:r>
              <a:rPr lang="fr-FR" sz="12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(d1, d2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fr-F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fr-F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496" y="4005064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Technical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emarks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157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39552" y="4284024"/>
            <a:ext cx="81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dendrogram_singleton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({u})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singleton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{u}</a:t>
            </a:r>
            <a:endParaRPr lang="fr-FR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72" y="473139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60988" y="4643844"/>
            <a:ext cx="821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If </a:t>
            </a:r>
            <a:r>
              <a:rPr lang="fr-FR" i="1" dirty="0" smtClean="0"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u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fr-FR" i="1" dirty="0" smtClean="0"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v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belong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to an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existing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then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avoid</a:t>
            </a:r>
            <a:r>
              <a:rPr lang="fr-FR" b="1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recreating</a:t>
            </a:r>
            <a:r>
              <a:rPr lang="fr-FR" b="1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  <a:endParaRPr lang="fr-FR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72" y="509143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60988" y="5003884"/>
            <a:ext cx="833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id_root_subdendrogram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(u)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obtained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by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climbing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fr-FR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dendrogram_singleton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({u}) 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the </a:t>
            </a:r>
            <a:r>
              <a:rPr lang="fr-FR" u="sng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maximal </a:t>
            </a:r>
            <a:r>
              <a:rPr lang="fr-FR" u="sng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</a:t>
            </a:r>
            <a:r>
              <a:rPr lang="fr-FR" u="sng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following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</a:p>
          <a:p>
            <a:r>
              <a:rPr lang="fr-FR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arent (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successor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relation.</a:t>
            </a:r>
            <a:endParaRPr lang="fr-FR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067944" y="5661248"/>
            <a:ext cx="496855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This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function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fr-FR" sz="1400" u="sng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most</a:t>
            </a:r>
            <a:r>
              <a:rPr lang="fr-FR" sz="1400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time </a:t>
            </a:r>
            <a:r>
              <a:rPr lang="fr-FR" sz="1400" u="sng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consuming</a:t>
            </a:r>
            <a:r>
              <a:rPr lang="fr-FR" sz="1400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 the construction.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Its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global impact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depends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on the </a:t>
            </a:r>
            <a:r>
              <a:rPr lang="fr-FR" sz="1400" u="sng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depth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or </a:t>
            </a:r>
            <a:r>
              <a:rPr lang="fr-FR" sz="1400" u="sng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height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of the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dendrogram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tree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499" y="5845105"/>
            <a:ext cx="494928" cy="48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476672"/>
            <a:ext cx="589739" cy="7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4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Properties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of 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dendrogram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that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impact on performances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496" y="3284984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Technical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remarks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856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39552" y="3501008"/>
            <a:ext cx="871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fr-FR" i="1" dirty="0" smtClean="0"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(a)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Consolas" panose="020B0609020204030204" pitchFamily="49" charset="0"/>
              </a:rPr>
              <a:t>,</a:t>
            </a:r>
            <a:r>
              <a:rPr lang="fr-FR" dirty="0" smtClean="0"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getting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root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node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i="1" dirty="0" smtClean="0"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will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cost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1, 2, 3, 4, and 5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respectively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fr-FR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72" y="394860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60988" y="3861048"/>
            <a:ext cx="845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fr-FR" i="1" dirty="0" smtClean="0"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(b)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getting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root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node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i="1" dirty="0" smtClean="0"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will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cost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1, 2, 3, and 4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respectively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fr-FR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72" y="503046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60988" y="4942909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and </a:t>
            </a:r>
            <a:r>
              <a:rPr lang="fr-FR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(b) 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are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linear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graphs,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so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each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edge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leads to a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subdendrogram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. </a:t>
            </a:r>
          </a:p>
          <a:p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This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is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not the case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with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any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graph,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like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those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containing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u="sng" dirty="0" smtClean="0">
                <a:latin typeface="Century" panose="02040604050505020304" pitchFamily="18" charset="0"/>
                <a:cs typeface="Consolas" panose="020B0609020204030204" pitchFamily="49" charset="0"/>
              </a:rPr>
              <a:t>cycles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.  </a:t>
            </a:r>
            <a:endParaRPr lang="fr-FR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819"/>
            <a:ext cx="436607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558" y="404664"/>
            <a:ext cx="4305937" cy="23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9372" y="2780928"/>
            <a:ext cx="3437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LcParenBoth"/>
            </a:pP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Dendrogram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constructed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from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a </a:t>
            </a: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linear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graph  </a:t>
            </a:r>
          </a:p>
          <a:p>
            <a:r>
              <a:rPr lang="fr-FR" sz="11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</a:t>
            </a:r>
            <a:r>
              <a:rPr lang="fr-FR" sz="110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Depth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= 7</a:t>
            </a:r>
            <a:endParaRPr lang="fr-FR" sz="11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76056" y="2780928"/>
            <a:ext cx="33505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(b) </a:t>
            </a: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Dendrogram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constructed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from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a </a:t>
            </a:r>
            <a:r>
              <a:rPr lang="fr-FR" sz="11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linear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graph</a:t>
            </a:r>
          </a:p>
          <a:p>
            <a:r>
              <a:rPr lang="fr-FR" sz="11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</a:t>
            </a:r>
            <a:r>
              <a:rPr lang="fr-FR" sz="110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Depth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= 8</a:t>
            </a:r>
            <a:endParaRPr lang="fr-FR" sz="11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54" y="5617560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80270" y="5530006"/>
            <a:ext cx="8299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each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u="sng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outgoing</a:t>
            </a:r>
            <a:r>
              <a:rPr lang="fr-FR" u="sng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u="sng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</a:t>
            </a:r>
            <a:r>
              <a:rPr lang="fr-FR" u="sng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u="sng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fr-FR" u="sng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minimum </a:t>
            </a:r>
            <a:r>
              <a:rPr lang="fr-FR" u="sng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cost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Having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list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sorted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makes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easy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since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minimum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outgoing</a:t>
            </a:r>
            <a:endParaRPr lang="fr-FR" dirty="0" smtClean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exactly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one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connecting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fr-FR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its</a:t>
            </a:r>
            <a:r>
              <a:rPr lang="fr-FR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parent.</a:t>
            </a:r>
            <a:endParaRPr lang="fr-FR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942" y="5027411"/>
            <a:ext cx="453538" cy="48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72" y="430864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560988" y="4221088"/>
            <a:ext cx="824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Going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from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a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given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leave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to the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root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of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its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containg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sub-dendrogram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is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so</a:t>
            </a:r>
            <a:endParaRPr lang="fr-FR" dirty="0" smtClean="0">
              <a:latin typeface="Century" panose="02040604050505020304" pitchFamily="18" charset="0"/>
              <a:cs typeface="Consolas" panose="020B0609020204030204" pitchFamily="49" charset="0"/>
            </a:endParaRPr>
          </a:p>
          <a:p>
            <a:r>
              <a:rPr lang="fr-FR" dirty="0" err="1">
                <a:latin typeface="Century" panose="02040604050505020304" pitchFamily="18" charset="0"/>
                <a:cs typeface="Consolas" panose="020B0609020204030204" pitchFamily="49" charset="0"/>
              </a:rPr>
              <a:t>r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epeated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that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it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  <a:cs typeface="Consolas" panose="020B0609020204030204" pitchFamily="49" charset="0"/>
              </a:rPr>
              <a:t>costs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. </a:t>
            </a:r>
            <a:r>
              <a:rPr lang="fr-FR" dirty="0" err="1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We</a:t>
            </a:r>
            <a:r>
              <a:rPr lang="fr-FR" dirty="0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should</a:t>
            </a:r>
            <a:r>
              <a:rPr lang="fr-FR" dirty="0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 move </a:t>
            </a:r>
            <a:r>
              <a:rPr lang="fr-FR" dirty="0" err="1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from</a:t>
            </a:r>
            <a:r>
              <a:rPr lang="fr-FR" dirty="0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 the </a:t>
            </a:r>
            <a:r>
              <a:rPr lang="fr-FR" dirty="0" err="1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previous</a:t>
            </a:r>
            <a:r>
              <a:rPr lang="fr-FR" dirty="0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root</a:t>
            </a:r>
            <a:r>
              <a:rPr lang="fr-FR" dirty="0" smtClean="0">
                <a:latin typeface="Century" panose="02040604050505020304" pitchFamily="18" charset="0"/>
                <a:cs typeface="Consolas" panose="020B0609020204030204" pitchFamily="49" charset="0"/>
              </a:rPr>
              <a:t> </a:t>
            </a:r>
            <a:r>
              <a:rPr lang="fr-FR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(</a:t>
            </a:r>
            <a:r>
              <a:rPr lang="fr-FR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so</a:t>
            </a:r>
            <a:r>
              <a:rPr lang="fr-FR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, store the </a:t>
            </a:r>
            <a:r>
              <a:rPr lang="fr-FR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roots</a:t>
            </a:r>
            <a:r>
              <a:rPr lang="fr-FR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cs typeface="Consolas" panose="020B0609020204030204" pitchFamily="49" charset="0"/>
              </a:rPr>
              <a:t>!).  </a:t>
            </a:r>
            <a:endParaRPr lang="fr-FR" sz="1000" dirty="0">
              <a:solidFill>
                <a:schemeClr val="tx2">
                  <a:lumMod val="60000"/>
                  <a:lumOff val="40000"/>
                </a:schemeClr>
              </a:solidFill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942" y="4438573"/>
            <a:ext cx="453538" cy="48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530" y="3124199"/>
            <a:ext cx="2737346" cy="44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24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Flooding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a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leaf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of 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dendrogram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and 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complete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process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80699" y="620688"/>
            <a:ext cx="655660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leaf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which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flooding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leaf_subdendrogram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go up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ceiling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still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greather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that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diameter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((!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is_root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(d))&amp;&amp;(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 &gt; 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diam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(d))) d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(d);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have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reached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still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ceiling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greather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that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diameter</a:t>
            </a:r>
            <a:endParaRPr lang="fr-FR" sz="1200" dirty="0" smtClean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 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definitive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flooding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values of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(d)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 &gt; 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diam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set_flooding_level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(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d,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(d));</a:t>
            </a:r>
          </a:p>
          <a:p>
            <a:pPr>
              <a:lnSpc>
                <a:spcPct val="150000"/>
              </a:lnSpc>
            </a:pPr>
            <a:r>
              <a:rPr lang="fr-FR" sz="12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dismantle_ancestors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(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d, 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(d));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5496" y="2884769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Technical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emarks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128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39552" y="3199705"/>
            <a:ext cx="807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fr-FR" sz="1400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dismantling</a:t>
            </a:r>
            <a:r>
              <a:rPr lang="fr-FR" sz="1400" i="1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process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breaks the (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sub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)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dendrogram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into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independent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</a:t>
            </a:r>
            <a:r>
              <a:rPr lang="fr-FR" sz="1400" u="sng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root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subdendrograms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.</a:t>
            </a:r>
            <a:endParaRPr lang="fr-FR" sz="1400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4419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39552" y="3532841"/>
            <a:ext cx="823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Newly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created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root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during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sz="1400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dismantling</a:t>
            </a:r>
            <a:r>
              <a:rPr lang="fr-FR" sz="1400" i="1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process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are put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into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a FIFO queue.</a:t>
            </a:r>
            <a:endParaRPr lang="fr-FR" sz="1400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2881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39552" y="3841303"/>
            <a:ext cx="832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ach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root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</a:t>
            </a:r>
            <a:r>
              <a:rPr lang="fr-FR" sz="1400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flooded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through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u="sng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vertex </a:t>
            </a:r>
            <a:r>
              <a:rPr lang="fr-FR" sz="1400" u="sng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fr-FR" sz="1400" u="sng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minimum id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(value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into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FIFO)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.</a:t>
            </a:r>
            <a:endParaRPr lang="fr-FR" sz="1400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726255" y="2636912"/>
            <a:ext cx="1713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</a:t>
            </a:r>
            <a:r>
              <a:rPr lang="fr-FR" sz="11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lood_from_vertex</a:t>
            </a:r>
            <a:r>
              <a:rPr lang="fr-FR" sz="11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(x)</a:t>
            </a:r>
            <a:endParaRPr lang="fr-FR" sz="11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091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539552" y="4129335"/>
            <a:ext cx="563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complete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flooding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achieved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following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loop</a:t>
            </a:r>
            <a:endParaRPr lang="fr-FR" sz="1400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562440" y="4645585"/>
            <a:ext cx="59618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//the last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have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created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maximal,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thus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FIFO_root_to_explore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lastly_created_subdendrogram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nb_root_to_explore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← 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= 0; i &lt; 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nb_root_to_explore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i++) 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flood_from_vertex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get_vertex_with_min_id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FIFO_root_to_explore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[i]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5684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539552" y="5805264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FIFO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will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populated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during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dismantling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processes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</a:p>
          <a:p>
            <a:r>
              <a:rPr lang="fr-F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nb_root_to_explore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will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incremented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accordingly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fr-FR" sz="1400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533" y="5013176"/>
            <a:ext cx="453538" cy="48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Why. The Dude looking at red question mark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659" y="5856842"/>
            <a:ext cx="50045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60232" y="5805264"/>
            <a:ext cx="255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In </a:t>
            </a:r>
            <a:r>
              <a:rPr lang="fr-FR" sz="1200" dirty="0" err="1" smtClean="0">
                <a:solidFill>
                  <a:srgbClr val="FF0000"/>
                </a:solidFill>
              </a:rPr>
              <a:t>which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order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should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we</a:t>
            </a:r>
            <a:r>
              <a:rPr lang="fr-FR" sz="1200" dirty="0" smtClean="0">
                <a:solidFill>
                  <a:srgbClr val="FF0000"/>
                </a:solidFill>
              </a:rPr>
              <a:t> explore 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the </a:t>
            </a:r>
            <a:r>
              <a:rPr lang="fr-FR" sz="1200" dirty="0" err="1" smtClean="0">
                <a:solidFill>
                  <a:srgbClr val="FF0000"/>
                </a:solidFill>
              </a:rPr>
              <a:t>sub-dendrograms</a:t>
            </a:r>
            <a:r>
              <a:rPr lang="fr-FR" sz="1200" dirty="0" smtClean="0">
                <a:solidFill>
                  <a:srgbClr val="FF0000"/>
                </a:solidFill>
              </a:rPr>
              <a:t> ? </a:t>
            </a:r>
            <a:r>
              <a:rPr lang="fr-FR" sz="1200" dirty="0" err="1" smtClean="0">
                <a:solidFill>
                  <a:srgbClr val="FF0000"/>
                </a:solidFill>
              </a:rPr>
              <a:t>Does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this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impact on the </a:t>
            </a:r>
            <a:r>
              <a:rPr lang="fr-FR" sz="1200" dirty="0" err="1" smtClean="0">
                <a:solidFill>
                  <a:srgbClr val="FF0000"/>
                </a:solidFill>
              </a:rPr>
              <a:t>decomposition</a:t>
            </a:r>
            <a:r>
              <a:rPr lang="fr-FR" sz="1200" dirty="0" smtClean="0">
                <a:solidFill>
                  <a:srgbClr val="FF0000"/>
                </a:solidFill>
              </a:rPr>
              <a:t> ? Perf ? 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dismantling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process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48634" y="476672"/>
            <a:ext cx="732123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is_root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(d)){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= 0; i&lt;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nb_children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(d); i++){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get_child_subdendrogram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(d, i);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cut_relationship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(e, d);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 longer a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d (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dismantling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fr-FR" sz="12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//the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min_out_edge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 to max(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min_out_edge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(d)) </a:t>
            </a:r>
            <a:r>
              <a:rPr lang="fr-FR" sz="1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VERY IMPORTANT!!!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min_out_edge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 &lt;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set_min_out_edge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(e,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(d));</a:t>
            </a:r>
          </a:p>
          <a:p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(e)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min_out_edge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(e))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set_ceil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(e,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min_out_edge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(e));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//update of </a:t>
            </a:r>
            <a:r>
              <a:rPr lang="fr-FR" sz="12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(e) </a:t>
            </a:r>
            <a:endParaRPr lang="fr-F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2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(e) &gt; 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diam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(e))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set_flooding_level</a:t>
            </a:r>
            <a:r>
              <a:rPr lang="fr-FR" sz="1200" i="1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(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ceil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(e));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12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FIFO_root_to_explore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nb_root_to_explore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e; 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nb_root_to_explore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++;}</a:t>
            </a: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fr-F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 ← </a:t>
            </a:r>
            <a:r>
              <a:rPr lang="fr-FR" sz="12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(d);</a:t>
            </a:r>
            <a:endParaRPr lang="fr-F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5496" y="3049215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Technical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emarks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5729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467544" y="3364151"/>
            <a:ext cx="8207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minimum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outgoing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compared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to the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ceiling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the parent, and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take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maximum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.</a:t>
            </a:r>
            <a:endParaRPr lang="fr-FR" sz="1400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8865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67544" y="3697287"/>
            <a:ext cx="8727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dismantling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process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can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either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terminate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flooding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a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subdendrogram</a:t>
            </a:r>
            <a:r>
              <a:rPr lang="fr-FR" sz="1400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or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make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it</a:t>
            </a:r>
            <a:r>
              <a:rPr lang="fr-FR" sz="1400" dirty="0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 </a:t>
            </a:r>
            <a:r>
              <a:rPr lang="fr-FR" sz="1400" dirty="0" err="1" smtClean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independent</a:t>
            </a:r>
            <a:r>
              <a:rPr lang="fr-FR" sz="1400" dirty="0">
                <a:latin typeface="Century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/>
              </a:rPr>
              <a:t>.</a:t>
            </a:r>
            <a:endParaRPr lang="fr-FR" sz="1400" dirty="0">
              <a:latin typeface="Century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726255" y="280735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dismantling_ancestors</a:t>
            </a:r>
            <a:r>
              <a:rPr lang="fr-FR" sz="11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(d)</a:t>
            </a:r>
            <a:endParaRPr lang="fr-FR" sz="11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70236"/>
            <a:ext cx="4089772" cy="226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7" y="4437112"/>
            <a:ext cx="4595311" cy="201622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41013"/>
            <a:ext cx="453538" cy="48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80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Main data structures and quantitative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overview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of the program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5320" y="462151"/>
            <a:ext cx="8409563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r>
              <a:rPr lang="en-US" sz="1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endParaRPr lang="en-US" sz="1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edge_id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id of the edge used to cerate this 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(by merging)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is_leaf_left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tells if the left child is a (sub)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or vertex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is_leaf_right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tells if the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 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 is a (sub)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or vertex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diam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diameter of the (sub)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endParaRPr lang="en-US" sz="1000" dirty="0" smtClean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min_outedge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outgoing edge with the minimum cost</a:t>
            </a:r>
          </a:p>
          <a:p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size;       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number of vertices of the support of this (sub)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endParaRPr lang="en-US" sz="1000" dirty="0" smtClean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ceil;    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global ceiling of the 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(obtained when propagating the input ceiling values)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flood;   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flooding value of the 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BE COMPUTED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smallest_vertex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we keep the id of the vertex with the smallest ceiling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  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predecessor of this (sub)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(its parent in the hierarchical structure)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child_left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 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dendrogram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obtained by fusing two 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subdendrograms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(left, right)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child_right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right child </a:t>
            </a:r>
            <a:endParaRPr lang="en-US" sz="1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dendro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fr-FR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5320" y="2780928"/>
            <a:ext cx="8409563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r>
              <a:rPr lang="en-US" sz="1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endParaRPr lang="en-US" sz="1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nb_nodes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nb_edges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max_degree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*weight;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weight of the vertices (if any)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*neighbors;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neighborhood of the nodes (array of size 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nb_nodes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max_degree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*values;  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values in the edges  (array of size 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nb_nodes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0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max_degree</a:t>
            </a:r>
            <a:r>
              <a:rPr lang="en-US" sz="1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 graph;</a:t>
            </a:r>
            <a:endParaRPr lang="fr-FR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32654"/>
            <a:ext cx="5595012" cy="21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74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Dependences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graph and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sample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code (</a:t>
            </a:r>
            <a:r>
              <a:rPr lang="fr-FR" b="1" i="1" dirty="0" smtClean="0">
                <a:solidFill>
                  <a:schemeClr val="bg2">
                    <a:lumMod val="90000"/>
                  </a:schemeClr>
                </a:solidFill>
              </a:rPr>
              <a:t>building the </a:t>
            </a:r>
            <a:r>
              <a:rPr lang="fr-FR" b="1" i="1" dirty="0" err="1" smtClean="0">
                <a:solidFill>
                  <a:schemeClr val="bg2">
                    <a:lumMod val="90000"/>
                  </a:schemeClr>
                </a:solidFill>
              </a:rPr>
              <a:t>dendrogram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0" y="6453336"/>
            <a:ext cx="18775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 (CRI)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Fernand Meyer (CMM)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11760" y="6453336"/>
            <a:ext cx="673224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 smtClean="0"/>
              <a:t>Dendrogram-based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for graph </a:t>
            </a:r>
            <a:r>
              <a:rPr lang="fr-FR" sz="1400" dirty="0" err="1" smtClean="0"/>
              <a:t>flooding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ceiling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b="1" dirty="0" smtClean="0"/>
              <a:t>TIMC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– Mines </a:t>
            </a:r>
            <a:r>
              <a:rPr lang="fr-FR" sz="1400" dirty="0" err="1" smtClean="0"/>
              <a:t>ParisTech</a:t>
            </a:r>
            <a:r>
              <a:rPr lang="fr-FR" sz="1400" dirty="0" smtClean="0"/>
              <a:t> (CAOR/CMM/CRI)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58632"/>
            <a:ext cx="5080223" cy="594675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21" y="404664"/>
            <a:ext cx="3045212" cy="606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97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1987</Words>
  <Application>Microsoft Office PowerPoint</Application>
  <PresentationFormat>Affichage à l'écran (4:3)</PresentationFormat>
  <Paragraphs>238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Dendrogram-based Algorithm Weighted Graphs Flooding Algorithm – Implementation - Parallelization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TADONKI</dc:creator>
  <cp:lastModifiedBy>tadonki</cp:lastModifiedBy>
  <cp:revision>286</cp:revision>
  <dcterms:created xsi:type="dcterms:W3CDTF">2013-11-02T00:01:26Z</dcterms:created>
  <dcterms:modified xsi:type="dcterms:W3CDTF">2014-01-27T13:32:37Z</dcterms:modified>
</cp:coreProperties>
</file>