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89" r:id="rId4"/>
    <p:sldId id="285" r:id="rId5"/>
    <p:sldId id="288" r:id="rId6"/>
    <p:sldId id="290" r:id="rId7"/>
    <p:sldId id="291" r:id="rId8"/>
    <p:sldId id="292" r:id="rId9"/>
    <p:sldId id="293" r:id="rId10"/>
    <p:sldId id="294" r:id="rId11"/>
    <p:sldId id="295" r:id="rId12"/>
    <p:sldId id="298" r:id="rId13"/>
    <p:sldId id="299" r:id="rId14"/>
    <p:sldId id="297" r:id="rId15"/>
    <p:sldId id="287" r:id="rId16"/>
    <p:sldId id="300" r:id="rId17"/>
    <p:sldId id="302" r:id="rId18"/>
    <p:sldId id="301" r:id="rId19"/>
    <p:sldId id="284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B00C7"/>
    <a:srgbClr val="4A7DE2"/>
    <a:srgbClr val="134CB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>
        <p:scale>
          <a:sx n="100" d="100"/>
          <a:sy n="100" d="100"/>
        </p:scale>
        <p:origin x="-1168" y="-12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printerSettings" Target="printerSettings/printerSettings1.bin"/><Relationship Id="rId22" Type="http://schemas.openxmlformats.org/officeDocument/2006/relationships/presProps" Target="presProps.xml"/><Relationship Id="rId23" Type="http://schemas.openxmlformats.org/officeDocument/2006/relationships/viewProps" Target="viewProps.xml"/><Relationship Id="rId24" Type="http://schemas.openxmlformats.org/officeDocument/2006/relationships/theme" Target="theme/theme1.xml"/><Relationship Id="rId25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re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fr-FR" smtClean="0"/>
              <a:t>Cliquez et modifiez le titre</a:t>
            </a:r>
            <a:endParaRPr kumimoji="0" lang="en-US"/>
          </a:p>
        </p:txBody>
      </p:sp>
      <p:sp>
        <p:nvSpPr>
          <p:cNvPr id="22" name="Sous-titre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fr-FR" smtClean="0"/>
              <a:t>Cliquez pour modifier le style des sous-titres du masque</a:t>
            </a:r>
            <a:endParaRPr kumimoji="0" lang="en-US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4AB02A5-4FE5-49D9-9E24-09F23B90C450}" type="datetimeFigureOut">
              <a:rPr lang="en-US" smtClean="0"/>
              <a:t>14/05/2019</a:t>
            </a:fld>
            <a:endParaRPr lang="en-US"/>
          </a:p>
        </p:txBody>
      </p:sp>
      <p:sp>
        <p:nvSpPr>
          <p:cNvPr id="20" name="Espace réservé du pied de page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/>
          </a:p>
        </p:txBody>
      </p:sp>
      <p:sp>
        <p:nvSpPr>
          <p:cNvPr id="10" name="Espace réservé du numéro de diapositive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294C92D-0306-4E69-9CD3-20855E849650}" type="slidenum">
              <a:rPr kumimoji="0" lang="en-US" smtClean="0"/>
              <a:t>‹#›</a:t>
            </a:fld>
            <a:endParaRPr kumimoji="0" lang="en-US"/>
          </a:p>
        </p:txBody>
      </p:sp>
      <p:sp>
        <p:nvSpPr>
          <p:cNvPr id="8" name="Ellipse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Ellipse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fr-FR" smtClean="0"/>
              <a:t>Cliquez et modifiez le titre</a:t>
            </a:r>
            <a:endParaRPr kumimoji="0"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4AB02A5-4FE5-49D9-9E24-09F23B90C450}" type="datetimeFigureOut">
              <a:rPr lang="en-US" smtClean="0"/>
              <a:t>14/05/2019</a:t>
            </a:fld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294C92D-0306-4E69-9CD3-20855E849650}" type="slidenum">
              <a:rPr kumimoji="0" lang="en-US" smtClean="0"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fr-FR" smtClean="0"/>
              <a:t>Cliquez et modifiez le titre</a:t>
            </a:r>
            <a:endParaRPr kumimoji="0"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4AB02A5-4FE5-49D9-9E24-09F23B90C450}" type="datetimeFigureOut">
              <a:rPr lang="en-US" smtClean="0"/>
              <a:t>14/05/2019</a:t>
            </a:fld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294C92D-0306-4E69-9CD3-20855E849650}" type="slidenum">
              <a:rPr kumimoji="0" lang="en-US" smtClean="0"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fr-FR" smtClean="0"/>
              <a:t>Cliquez et modifiez le titre</a:t>
            </a:r>
            <a:endParaRPr kumimoji="0"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4AB02A5-4FE5-49D9-9E24-09F23B90C450}" type="datetimeFigureOut">
              <a:rPr lang="en-US" smtClean="0"/>
              <a:t>14/05/2019</a:t>
            </a:fld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294C92D-0306-4E69-9CD3-20855E849650}" type="slidenum">
              <a:rPr kumimoji="0" lang="en-US" smtClean="0"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fr-FR" smtClean="0"/>
              <a:t>Cliquez et modifiez le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4AB02A5-4FE5-49D9-9E24-09F23B90C450}" type="datetimeFigureOut">
              <a:rPr lang="en-US" smtClean="0"/>
              <a:t>14/05/2019</a:t>
            </a:fld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294C92D-0306-4E69-9CD3-20855E849650}" type="slidenum">
              <a:rPr kumimoji="0" lang="en-US" smtClean="0"/>
              <a:t>‹#›</a:t>
            </a:fld>
            <a:endParaRPr kumimoji="0" lang="en-US"/>
          </a:p>
        </p:txBody>
      </p:sp>
      <p:sp>
        <p:nvSpPr>
          <p:cNvPr id="10" name="Rectangle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Ellipse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Ellipse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fr-FR" smtClean="0"/>
              <a:t>Cliquez et modifiez le titre</a:t>
            </a:r>
            <a:endParaRPr kumimoji="0"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4AB02A5-4FE5-49D9-9E24-09F23B90C450}" type="datetimeFigureOut">
              <a:rPr lang="en-US" smtClean="0"/>
              <a:t>14/05/2019</a:t>
            </a:fld>
            <a:endParaRPr lang="en-US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294C92D-0306-4E69-9CD3-20855E849650}" type="slidenum">
              <a:rPr kumimoji="0" lang="en-US" smtClean="0"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fr-FR" smtClean="0"/>
              <a:t>Cliquez et modifiez le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5" name="Espace réservé du contenu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4AB02A5-4FE5-49D9-9E24-09F23B90C450}" type="datetimeFigureOut">
              <a:rPr lang="en-US" smtClean="0"/>
              <a:t>14/05/2019</a:t>
            </a:fld>
            <a:endParaRPr lang="en-US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294C92D-0306-4E69-9CD3-20855E849650}" type="slidenum">
              <a:rPr kumimoji="0" lang="en-US" smtClean="0"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fr-FR" smtClean="0"/>
              <a:t>Cliquez et modifiez le titre</a:t>
            </a:r>
            <a:endParaRPr kumimoji="0" lang="en-US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4AB02A5-4FE5-49D9-9E24-09F23B90C450}" type="datetimeFigureOut">
              <a:rPr lang="en-US" smtClean="0"/>
              <a:t>14/05/2019</a:t>
            </a:fld>
            <a:endParaRPr lang="en-US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294C92D-0306-4E69-9CD3-20855E849650}" type="slidenum">
              <a:rPr kumimoji="0" lang="en-US" smtClean="0"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4AB02A5-4FE5-49D9-9E24-09F23B90C450}" type="datetimeFigureOut">
              <a:rPr lang="en-US" smtClean="0"/>
              <a:t>14/05/2019</a:t>
            </a:fld>
            <a:endParaRPr lang="en-US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294C92D-0306-4E69-9CD3-20855E849650}" type="slidenum">
              <a:rPr kumimoji="0" lang="en-US" smtClean="0"/>
              <a:t>‹#›</a:t>
            </a:fld>
            <a:endParaRPr kumimoji="0" lang="en-US"/>
          </a:p>
        </p:txBody>
      </p:sp>
      <p:sp>
        <p:nvSpPr>
          <p:cNvPr id="6" name="Rectangle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fr-FR" smtClean="0"/>
              <a:t>Cliquez et modifiez le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4AB02A5-4FE5-49D9-9E24-09F23B90C450}" type="datetimeFigureOut">
              <a:rPr lang="en-US" smtClean="0"/>
              <a:t>14/05/2019</a:t>
            </a:fld>
            <a:endParaRPr lang="en-US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294C92D-0306-4E69-9CD3-20855E849650}" type="slidenum">
              <a:rPr kumimoji="0" lang="en-US" smtClean="0"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fr-FR" smtClean="0"/>
              <a:t>Cliquez et modifiez le titre</a:t>
            </a:r>
            <a:endParaRPr kumimoji="0" lang="en-US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4AB02A5-4FE5-49D9-9E24-09F23B90C450}" type="datetimeFigureOut">
              <a:rPr lang="en-US" smtClean="0"/>
              <a:t>14/05/2019</a:t>
            </a:fld>
            <a:endParaRPr lang="en-US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294C92D-0306-4E69-9CD3-20855E849650}" type="slidenum">
              <a:rPr kumimoji="0" lang="en-US" smtClean="0"/>
              <a:t>‹#›</a:t>
            </a:fld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Espace réservé pour une image 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fr-FR" smtClean="0"/>
              <a:t>Faire glisser l'image vers l'espace réservé ou cliquer sur l'icône pour l'ajouter</a:t>
            </a:r>
            <a:endParaRPr kumimoji="0" lang="en-US" dirty="0"/>
          </a:p>
        </p:txBody>
      </p:sp>
      <p:sp>
        <p:nvSpPr>
          <p:cNvPr id="9" name="Processus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Processus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ecteurs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Ellipse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Bouée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Espace réservé du titre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fr-FR" smtClean="0"/>
              <a:t>Cliquez et modifiez le titre</a:t>
            </a:r>
            <a:endParaRPr kumimoji="0" lang="en-US"/>
          </a:p>
        </p:txBody>
      </p:sp>
      <p:sp>
        <p:nvSpPr>
          <p:cNvPr id="9" name="Espace réservé du texte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  <a:p>
            <a:pPr lvl="1" eaLnBrk="1" latinLnBrk="0" hangingPunct="1"/>
            <a:r>
              <a:rPr kumimoji="0" lang="fr-FR" smtClean="0"/>
              <a:t>Deuxième niveau</a:t>
            </a:r>
          </a:p>
          <a:p>
            <a:pPr lvl="2" eaLnBrk="1" latinLnBrk="0" hangingPunct="1"/>
            <a:r>
              <a:rPr kumimoji="0" lang="fr-FR" smtClean="0"/>
              <a:t>Troisième niveau</a:t>
            </a:r>
          </a:p>
          <a:p>
            <a:pPr lvl="3" eaLnBrk="1" latinLnBrk="0" hangingPunct="1"/>
            <a:r>
              <a:rPr kumimoji="0" lang="fr-FR" smtClean="0"/>
              <a:t>Quatrième niveau</a:t>
            </a:r>
          </a:p>
          <a:p>
            <a:pPr lvl="4" eaLnBrk="1" latinLnBrk="0" hangingPunct="1"/>
            <a:r>
              <a:rPr kumimoji="0" lang="fr-FR" smtClean="0"/>
              <a:t>Cinquième niveau</a:t>
            </a:r>
            <a:endParaRPr kumimoji="0" lang="en-US"/>
          </a:p>
        </p:txBody>
      </p:sp>
      <p:sp>
        <p:nvSpPr>
          <p:cNvPr id="24" name="Espace réservé de la date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pPr algn="r" eaLnBrk="1" latinLnBrk="0" hangingPunct="1"/>
            <a:fld id="{54AB02A5-4FE5-49D9-9E24-09F23B90C450}" type="datetimeFigureOut">
              <a:rPr lang="en-US" smtClean="0"/>
              <a:t>14/05/2019</a:t>
            </a:fld>
            <a:endParaRPr lang="en-US" sz="1200">
              <a:solidFill>
                <a:schemeClr val="bg2">
                  <a:shade val="50000"/>
                </a:schemeClr>
              </a:solidFill>
            </a:endParaRPr>
          </a:p>
        </p:txBody>
      </p:sp>
      <p:sp>
        <p:nvSpPr>
          <p:cNvPr id="10" name="Espace réservé du pied de page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kumimoji="0" lang="en-US" sz="1200">
              <a:solidFill>
                <a:schemeClr val="bg2">
                  <a:shade val="50000"/>
                </a:schemeClr>
              </a:solidFill>
              <a:effectLst/>
            </a:endParaRPr>
          </a:p>
        </p:txBody>
      </p:sp>
      <p:sp>
        <p:nvSpPr>
          <p:cNvPr id="22" name="Espace réservé du numéro de diapositive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pPr algn="ctr" eaLnBrk="1" latinLnBrk="0" hangingPunct="1"/>
            <a:fld id="{6294C92D-0306-4E69-9CD3-20855E849650}" type="slidenum">
              <a:rPr kumimoji="0" lang="en-US" smtClean="0"/>
              <a:t>‹#›</a:t>
            </a:fld>
            <a:endParaRPr kumimoji="0" lang="en-US" sz="1200">
              <a:solidFill>
                <a:schemeClr val="bg2">
                  <a:shade val="50000"/>
                </a:schemeClr>
              </a:solidFill>
              <a:effectLst/>
            </a:endParaRPr>
          </a:p>
        </p:txBody>
      </p:sp>
      <p:sp>
        <p:nvSpPr>
          <p:cNvPr id="15" name="Rectangle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openxmlformats.org/officeDocument/2006/relationships/image" Target="../media/image26.png"/><Relationship Id="rId5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openxmlformats.org/officeDocument/2006/relationships/image" Target="../media/image26.png"/><Relationship Id="rId5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openxmlformats.org/officeDocument/2006/relationships/image" Target="../media/image26.png"/><Relationship Id="rId5" Type="http://schemas.openxmlformats.org/officeDocument/2006/relationships/image" Target="../media/image27.png"/><Relationship Id="rId6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openxmlformats.org/officeDocument/2006/relationships/image" Target="../media/image29.png"/><Relationship Id="rId5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openxmlformats.org/officeDocument/2006/relationships/image" Target="../media/image30.png"/><Relationship Id="rId5" Type="http://schemas.openxmlformats.org/officeDocument/2006/relationships/image" Target="../media/image31.png"/><Relationship Id="rId6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openxmlformats.org/officeDocument/2006/relationships/image" Target="../media/image33.png"/><Relationship Id="rId5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openxmlformats.org/officeDocument/2006/relationships/image" Target="../media/image36.png"/><Relationship Id="rId5" Type="http://schemas.openxmlformats.org/officeDocument/2006/relationships/image" Target="../media/image37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5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openxmlformats.org/officeDocument/2006/relationships/image" Target="../media/image7.png"/><Relationship Id="rId5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openxmlformats.org/officeDocument/2006/relationships/image" Target="../media/image9.png"/><Relationship Id="rId5" Type="http://schemas.openxmlformats.org/officeDocument/2006/relationships/image" Target="../media/image10.png"/><Relationship Id="rId6" Type="http://schemas.openxmlformats.org/officeDocument/2006/relationships/image" Target="../media/image11.png"/><Relationship Id="rId7" Type="http://schemas.openxmlformats.org/officeDocument/2006/relationships/image" Target="../media/image12.png"/><Relationship Id="rId8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4" Type="http://schemas.openxmlformats.org/officeDocument/2006/relationships/image" Target="../media/image6.png"/><Relationship Id="rId5" Type="http://schemas.openxmlformats.org/officeDocument/2006/relationships/image" Target="../media/image15.png"/><Relationship Id="rId6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openxmlformats.org/officeDocument/2006/relationships/image" Target="../media/image17.png"/><Relationship Id="rId5" Type="http://schemas.openxmlformats.org/officeDocument/2006/relationships/image" Target="../media/image18.png"/><Relationship Id="rId6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openxmlformats.org/officeDocument/2006/relationships/image" Target="../media/image19.png"/><Relationship Id="rId5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openxmlformats.org/officeDocument/2006/relationships/image" Target="../media/image20.png"/><Relationship Id="rId5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openxmlformats.org/officeDocument/2006/relationships/image" Target="../media/image21.png"/><Relationship Id="rId5" Type="http://schemas.openxmlformats.org/officeDocument/2006/relationships/image" Target="../media/image22.png"/><Relationship Id="rId6" Type="http://schemas.openxmlformats.org/officeDocument/2006/relationships/image" Target="../media/image23.png"/><Relationship Id="rId7" Type="http://schemas.openxmlformats.org/officeDocument/2006/relationships/image" Target="../media/image24.png"/><Relationship Id="rId8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86973" y="1908551"/>
            <a:ext cx="2405867" cy="1461898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432560" y="521774"/>
            <a:ext cx="7406640" cy="1472184"/>
          </a:xfrm>
        </p:spPr>
        <p:txBody>
          <a:bodyPr>
            <a:normAutofit/>
          </a:bodyPr>
          <a:lstStyle/>
          <a:p>
            <a:pPr algn="ctr">
              <a:lnSpc>
                <a:spcPct val="80000"/>
              </a:lnSpc>
            </a:pPr>
            <a:r>
              <a:rPr lang="en-US" smtClean="0"/>
              <a:t>Dealing</a:t>
            </a:r>
            <a:r>
              <a:rPr lang="en-US" smtClean="0"/>
              <a:t> </a:t>
            </a:r>
            <a:r>
              <a:rPr lang="en-US" smtClean="0"/>
              <a:t>with </a:t>
            </a:r>
            <a:br>
              <a:rPr lang="en-US" smtClean="0"/>
            </a:br>
            <a:r>
              <a:rPr lang="en-US" smtClean="0"/>
              <a:t>Non Uninform Memory Access</a:t>
            </a:r>
            <a:endParaRPr lang="en-US" sz="2400" i="1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432560" y="2883580"/>
            <a:ext cx="7406640" cy="1752600"/>
          </a:xfrm>
        </p:spPr>
        <p:txBody>
          <a:bodyPr/>
          <a:lstStyle/>
          <a:p>
            <a:r>
              <a:rPr lang="en-US" b="1" smtClean="0">
                <a:solidFill>
                  <a:schemeClr val="accent6">
                    <a:lumMod val="75000"/>
                  </a:schemeClr>
                </a:solidFill>
                <a:latin typeface="Arial Rounded MT Bold"/>
                <a:cs typeface="Arial Rounded MT Bold"/>
              </a:rPr>
              <a:t>Claude TADONKI</a:t>
            </a:r>
          </a:p>
          <a:p>
            <a:r>
              <a:rPr lang="en-US" b="1" smtClean="0">
                <a:solidFill>
                  <a:schemeClr val="accent4">
                    <a:lumMod val="50000"/>
                  </a:schemeClr>
                </a:solidFill>
                <a:latin typeface="Adobe Caslon Pro Bold"/>
                <a:cs typeface="Adobe Caslon Pro Bold"/>
              </a:rPr>
              <a:t>MINES ParisTech – PSL Research University</a:t>
            </a:r>
          </a:p>
          <a:p>
            <a:pPr>
              <a:lnSpc>
                <a:spcPct val="70000"/>
              </a:lnSpc>
            </a:pPr>
            <a:r>
              <a:rPr lang="en-US" b="1" smtClean="0">
                <a:solidFill>
                  <a:schemeClr val="accent4">
                    <a:lumMod val="50000"/>
                  </a:schemeClr>
                </a:solidFill>
                <a:latin typeface="Adobe Caslon Pro Bold"/>
                <a:cs typeface="Adobe Caslon Pro Bold"/>
              </a:rPr>
              <a:t>Paris - France</a:t>
            </a:r>
            <a:endParaRPr lang="en-US" b="1">
              <a:solidFill>
                <a:schemeClr val="accent4">
                  <a:lumMod val="50000"/>
                </a:schemeClr>
              </a:solidFill>
              <a:latin typeface="Adobe Caslon Pro Bold"/>
              <a:cs typeface="Adobe Caslon Pro Bold"/>
            </a:endParaRPr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20626" y="4132533"/>
            <a:ext cx="3274719" cy="2458768"/>
          </a:xfrm>
          <a:prstGeom prst="rect">
            <a:avLst/>
          </a:prstGeom>
        </p:spPr>
      </p:pic>
      <p:sp>
        <p:nvSpPr>
          <p:cNvPr id="9" name="ZoneTexte 8"/>
          <p:cNvSpPr txBox="1"/>
          <p:nvPr/>
        </p:nvSpPr>
        <p:spPr>
          <a:xfrm>
            <a:off x="2333698" y="6506245"/>
            <a:ext cx="62725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>
                <a:solidFill>
                  <a:schemeClr val="accent1"/>
                </a:solidFill>
              </a:rPr>
              <a:t>Universidade</a:t>
            </a:r>
            <a:r>
              <a:rPr lang="en-US" dirty="0" smtClean="0">
                <a:solidFill>
                  <a:schemeClr val="accent1"/>
                </a:solidFill>
              </a:rPr>
              <a:t> Federal </a:t>
            </a:r>
            <a:r>
              <a:rPr lang="en-US" dirty="0" err="1" smtClean="0">
                <a:solidFill>
                  <a:schemeClr val="accent1"/>
                </a:solidFill>
              </a:rPr>
              <a:t>Flumin</a:t>
            </a:r>
            <a:r>
              <a:rPr lang="en-US" dirty="0" err="1" smtClean="0">
                <a:solidFill>
                  <a:schemeClr val="accent1"/>
                </a:solidFill>
              </a:rPr>
              <a:t>ense</a:t>
            </a:r>
            <a:r>
              <a:rPr lang="en-US" dirty="0" smtClean="0">
                <a:solidFill>
                  <a:schemeClr val="accent1"/>
                </a:solidFill>
              </a:rPr>
              <a:t> </a:t>
            </a:r>
            <a:r>
              <a:rPr lang="en-US" dirty="0" smtClean="0">
                <a:solidFill>
                  <a:schemeClr val="accent1"/>
                </a:solidFill>
              </a:rPr>
              <a:t>(Niteroi - </a:t>
            </a:r>
            <a:r>
              <a:rPr lang="en-US" dirty="0" err="1" smtClean="0">
                <a:solidFill>
                  <a:schemeClr val="accent1"/>
                </a:solidFill>
              </a:rPr>
              <a:t>Brasil</a:t>
            </a:r>
            <a:r>
              <a:rPr lang="en-US" dirty="0" smtClean="0">
                <a:solidFill>
                  <a:schemeClr val="accent1"/>
                </a:solidFill>
              </a:rPr>
              <a:t>) – May 15, 2019</a:t>
            </a:r>
            <a:endParaRPr lang="en-US" dirty="0">
              <a:solidFill>
                <a:schemeClr val="accent1"/>
              </a:solidFill>
            </a:endParaRP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35800" y="4445000"/>
            <a:ext cx="1803400" cy="203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33130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332300" y="274638"/>
            <a:ext cx="7601388" cy="1143000"/>
          </a:xfrm>
        </p:spPr>
        <p:txBody>
          <a:bodyPr>
            <a:normAutofit/>
          </a:bodyPr>
          <a:lstStyle/>
          <a:p>
            <a:r>
              <a:rPr lang="en-GB" dirty="0" smtClean="0"/>
              <a:t>Programming &amp; Managing NUMA</a:t>
            </a:r>
            <a:endParaRPr lang="en-GB" dirty="0"/>
          </a:p>
        </p:txBody>
      </p:sp>
      <p:cxnSp>
        <p:nvCxnSpPr>
          <p:cNvPr id="9" name="Connecteur droit 8"/>
          <p:cNvCxnSpPr/>
          <p:nvPr/>
        </p:nvCxnSpPr>
        <p:spPr>
          <a:xfrm>
            <a:off x="1435608" y="1232759"/>
            <a:ext cx="7498080" cy="24904"/>
          </a:xfrm>
          <a:prstGeom prst="line">
            <a:avLst/>
          </a:prstGeom>
          <a:ln w="57150" cmpd="thinThick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4" name="Image 1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97981" y="6251816"/>
            <a:ext cx="678407" cy="565340"/>
          </a:xfrm>
          <a:prstGeom prst="rect">
            <a:avLst/>
          </a:prstGeom>
        </p:spPr>
      </p:pic>
      <p:cxnSp>
        <p:nvCxnSpPr>
          <p:cNvPr id="16" name="Connecteur droit 15"/>
          <p:cNvCxnSpPr/>
          <p:nvPr/>
        </p:nvCxnSpPr>
        <p:spPr>
          <a:xfrm flipV="1">
            <a:off x="1435608" y="6211044"/>
            <a:ext cx="7498080" cy="3416"/>
          </a:xfrm>
          <a:prstGeom prst="line">
            <a:avLst/>
          </a:prstGeom>
          <a:ln>
            <a:solidFill>
              <a:schemeClr val="accent6">
                <a:lumMod val="40000"/>
                <a:lumOff val="60000"/>
              </a:schemeClr>
            </a:solidFill>
          </a:ln>
          <a:effectLst/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11" name="ZoneTexte 10"/>
          <p:cNvSpPr txBox="1"/>
          <p:nvPr/>
        </p:nvSpPr>
        <p:spPr>
          <a:xfrm>
            <a:off x="1336000" y="6226057"/>
            <a:ext cx="4470895" cy="66377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10000"/>
              </a:lnSpc>
            </a:pPr>
            <a:r>
              <a:rPr lang="en-GB" b="1" smtClean="0">
                <a:solidFill>
                  <a:srgbClr val="CB00C7"/>
                </a:solidFill>
                <a:latin typeface="Arial Narrow Bold"/>
                <a:cs typeface="Arial Narrow Bold"/>
              </a:rPr>
              <a:t>N</a:t>
            </a:r>
            <a:r>
              <a:rPr lang="en-GB" smtClean="0">
                <a:solidFill>
                  <a:srgbClr val="CB00C7"/>
                </a:solidFill>
                <a:latin typeface="Arial Narrow Bold"/>
                <a:cs typeface="Arial Narrow Bold"/>
              </a:rPr>
              <a:t>on</a:t>
            </a:r>
            <a:r>
              <a:rPr lang="en-GB" smtClean="0">
                <a:solidFill>
                  <a:srgbClr val="CB00C7"/>
                </a:solidFill>
                <a:latin typeface="Arial Narrow Bold"/>
                <a:cs typeface="Arial Narrow Bold"/>
              </a:rPr>
              <a:t> </a:t>
            </a:r>
            <a:r>
              <a:rPr lang="en-GB" b="1" smtClean="0">
                <a:solidFill>
                  <a:srgbClr val="CB00C7"/>
                </a:solidFill>
                <a:latin typeface="Arial Narrow Bold"/>
                <a:cs typeface="Arial Narrow Bold"/>
              </a:rPr>
              <a:t>U</a:t>
            </a:r>
            <a:r>
              <a:rPr lang="en-GB" smtClean="0">
                <a:solidFill>
                  <a:srgbClr val="CB00C7"/>
                </a:solidFill>
                <a:latin typeface="Arial Narrow Bold"/>
                <a:cs typeface="Arial Narrow Bold"/>
              </a:rPr>
              <a:t>niform</a:t>
            </a:r>
            <a:r>
              <a:rPr lang="en-GB" smtClean="0">
                <a:solidFill>
                  <a:srgbClr val="CB00C7"/>
                </a:solidFill>
                <a:latin typeface="Arial Narrow Bold"/>
                <a:cs typeface="Arial Narrow Bold"/>
              </a:rPr>
              <a:t> </a:t>
            </a:r>
            <a:r>
              <a:rPr lang="en-GB" b="1" smtClean="0">
                <a:solidFill>
                  <a:srgbClr val="CB00C7"/>
                </a:solidFill>
                <a:latin typeface="Arial Narrow Bold"/>
                <a:cs typeface="Arial Narrow Bold"/>
              </a:rPr>
              <a:t>M</a:t>
            </a:r>
            <a:r>
              <a:rPr lang="en-GB" smtClean="0">
                <a:solidFill>
                  <a:srgbClr val="CB00C7"/>
                </a:solidFill>
                <a:latin typeface="Arial Narrow Bold"/>
                <a:cs typeface="Arial Narrow Bold"/>
              </a:rPr>
              <a:t>emory </a:t>
            </a:r>
            <a:r>
              <a:rPr lang="en-GB" b="1" smtClean="0">
                <a:solidFill>
                  <a:srgbClr val="CB00C7"/>
                </a:solidFill>
                <a:latin typeface="Arial Narrow Bold"/>
                <a:cs typeface="Arial Narrow Bold"/>
              </a:rPr>
              <a:t>A</a:t>
            </a:r>
            <a:r>
              <a:rPr lang="en-GB" smtClean="0">
                <a:solidFill>
                  <a:srgbClr val="CB00C7"/>
                </a:solidFill>
                <a:latin typeface="Arial Narrow Bold"/>
                <a:cs typeface="Arial Narrow Bold"/>
              </a:rPr>
              <a:t>ccess (</a:t>
            </a:r>
            <a:r>
              <a:rPr lang="en-GB" b="1" smtClean="0">
                <a:solidFill>
                  <a:srgbClr val="CB00C7"/>
                </a:solidFill>
                <a:latin typeface="Arial Narrow Bold"/>
                <a:cs typeface="Arial Narrow Bold"/>
              </a:rPr>
              <a:t>NUMA</a:t>
            </a:r>
            <a:r>
              <a:rPr lang="en-GB" smtClean="0">
                <a:solidFill>
                  <a:srgbClr val="CB00C7"/>
                </a:solidFill>
                <a:latin typeface="Arial Narrow Bold"/>
                <a:cs typeface="Arial Narrow Bold"/>
              </a:rPr>
              <a:t>)</a:t>
            </a:r>
            <a:endParaRPr lang="en-GB" smtClean="0">
              <a:solidFill>
                <a:srgbClr val="CB00C7"/>
              </a:solidFill>
              <a:latin typeface="Arial Narrow Bold"/>
              <a:cs typeface="Arial Narrow Bold"/>
            </a:endParaRPr>
          </a:p>
          <a:p>
            <a:pPr>
              <a:lnSpc>
                <a:spcPct val="110000"/>
              </a:lnSpc>
            </a:pPr>
            <a:r>
              <a:rPr lang="en-GB" sz="1600" smtClean="0">
                <a:solidFill>
                  <a:schemeClr val="accent6"/>
                </a:solidFill>
                <a:latin typeface="Arial Narrow Bold"/>
                <a:cs typeface="Arial Narrow Bold"/>
              </a:rPr>
              <a:t>Claude TADONKI – UFF – Niteroi (Brazil) – May 15, 2019</a:t>
            </a:r>
            <a:endParaRPr lang="en-GB" sz="1600">
              <a:solidFill>
                <a:schemeClr val="accent6"/>
              </a:solidFill>
              <a:latin typeface="Arial Narrow Bold"/>
              <a:cs typeface="Arial Narrow Bold"/>
            </a:endParaRPr>
          </a:p>
        </p:txBody>
      </p:sp>
      <p:pic>
        <p:nvPicPr>
          <p:cNvPr id="10" name="Imag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29538" y="6275388"/>
            <a:ext cx="1163637" cy="481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Rectangle 9"/>
          <p:cNvSpPr>
            <a:spLocks noChangeArrowheads="1"/>
          </p:cNvSpPr>
          <p:nvPr/>
        </p:nvSpPr>
        <p:spPr bwMode="auto">
          <a:xfrm>
            <a:off x="1548200" y="1665288"/>
            <a:ext cx="84963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spcBef>
                <a:spcPct val="20000"/>
              </a:spcBef>
            </a:pPr>
            <a:r>
              <a:rPr lang="en-GB" sz="1600" b="1" dirty="0">
                <a:solidFill>
                  <a:srgbClr val="404040"/>
                </a:solidFill>
                <a:latin typeface="Arial Narrow"/>
                <a:cs typeface="Arial Narrow"/>
              </a:rPr>
              <a:t>NUMA considerations can be handled within programs through libraries like </a:t>
            </a:r>
            <a:r>
              <a:rPr lang="en-GB" sz="1600" b="1" dirty="0" err="1" smtClean="0">
                <a:solidFill>
                  <a:srgbClr val="9900FF"/>
                </a:solidFill>
                <a:latin typeface="Arial Narrow"/>
                <a:cs typeface="Arial Narrow"/>
              </a:rPr>
              <a:t>libnuma</a:t>
            </a:r>
            <a:endParaRPr lang="en-GB" sz="1600" b="1" dirty="0" smtClean="0">
              <a:solidFill>
                <a:srgbClr val="9900FF"/>
              </a:solidFill>
              <a:latin typeface="Arial Narrow"/>
              <a:cs typeface="Arial Narrow"/>
            </a:endParaRPr>
          </a:p>
          <a:p>
            <a:pPr>
              <a:spcBef>
                <a:spcPct val="20000"/>
              </a:spcBef>
            </a:pPr>
            <a:r>
              <a:rPr lang="fr-FR" sz="1600" dirty="0"/>
              <a:t>#</a:t>
            </a:r>
            <a:r>
              <a:rPr lang="fr-FR" sz="1600" dirty="0" err="1"/>
              <a:t>include</a:t>
            </a:r>
            <a:r>
              <a:rPr lang="fr-FR" sz="1600" dirty="0"/>
              <a:t> &lt;</a:t>
            </a:r>
            <a:r>
              <a:rPr lang="fr-FR" sz="1600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numa.h</a:t>
            </a:r>
            <a:r>
              <a:rPr lang="fr-FR" sz="1600" dirty="0" smtClean="0"/>
              <a:t>&gt;     All command </a:t>
            </a:r>
            <a:r>
              <a:rPr lang="fr-FR" sz="1600" dirty="0" err="1" smtClean="0"/>
              <a:t>start</a:t>
            </a:r>
            <a:r>
              <a:rPr lang="fr-FR" sz="1600" dirty="0" smtClean="0"/>
              <a:t> </a:t>
            </a:r>
            <a:r>
              <a:rPr lang="fr-FR" sz="1600" dirty="0" err="1" smtClean="0"/>
              <a:t>with</a:t>
            </a:r>
            <a:r>
              <a:rPr lang="fr-FR" sz="1600" dirty="0" smtClean="0"/>
              <a:t> the </a:t>
            </a:r>
            <a:r>
              <a:rPr lang="fr-FR" sz="1600" dirty="0" err="1" smtClean="0"/>
              <a:t>prefix</a:t>
            </a:r>
            <a:r>
              <a:rPr lang="fr-FR" sz="1600" dirty="0" smtClean="0"/>
              <a:t> </a:t>
            </a:r>
            <a:r>
              <a:rPr lang="fr-FR" sz="1600" dirty="0" smtClean="0">
                <a:solidFill>
                  <a:srgbClr val="C0654C"/>
                </a:solidFill>
              </a:rPr>
              <a:t>numa_</a:t>
            </a:r>
            <a:endParaRPr lang="en-GB" sz="1600" b="1" u="sng" dirty="0">
              <a:solidFill>
                <a:srgbClr val="C0654C"/>
              </a:solidFill>
              <a:latin typeface="Arial Narrow"/>
              <a:cs typeface="Arial Narrow"/>
            </a:endParaRPr>
          </a:p>
        </p:txBody>
      </p:sp>
      <p:pic>
        <p:nvPicPr>
          <p:cNvPr id="17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738" y="1743076"/>
            <a:ext cx="152400" cy="209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Rectangle 17"/>
          <p:cNvSpPr>
            <a:spLocks noChangeArrowheads="1"/>
          </p:cNvSpPr>
          <p:nvPr/>
        </p:nvSpPr>
        <p:spPr bwMode="auto">
          <a:xfrm>
            <a:off x="1548200" y="2365376"/>
            <a:ext cx="84963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spcBef>
                <a:spcPct val="20000"/>
              </a:spcBef>
            </a:pPr>
            <a:r>
              <a:rPr lang="en-GB" sz="1600" b="1" dirty="0">
                <a:solidFill>
                  <a:srgbClr val="404040"/>
                </a:solidFill>
                <a:latin typeface="Arial Narrow"/>
                <a:cs typeface="Arial Narrow"/>
              </a:rPr>
              <a:t>The library allow to</a:t>
            </a:r>
          </a:p>
          <a:p>
            <a:pPr marL="742950" lvl="1" indent="-285750">
              <a:lnSpc>
                <a:spcPct val="150000"/>
              </a:lnSpc>
              <a:spcBef>
                <a:spcPct val="20000"/>
              </a:spcBef>
              <a:buFont typeface="Arial" charset="0"/>
              <a:buChar char="•"/>
            </a:pPr>
            <a:r>
              <a:rPr lang="en-GB" sz="1600" b="1" dirty="0">
                <a:solidFill>
                  <a:srgbClr val="404040"/>
                </a:solidFill>
                <a:latin typeface="Arial Narrow"/>
                <a:cs typeface="Arial Narrow"/>
              </a:rPr>
              <a:t>allocate memory on a specific node</a:t>
            </a:r>
          </a:p>
          <a:p>
            <a:pPr marL="742950" lvl="1" indent="-285750">
              <a:lnSpc>
                <a:spcPct val="150000"/>
              </a:lnSpc>
              <a:spcBef>
                <a:spcPct val="20000"/>
              </a:spcBef>
              <a:buFont typeface="Arial" charset="0"/>
              <a:buChar char="•"/>
            </a:pPr>
            <a:r>
              <a:rPr lang="en-GB" sz="1600" b="1" dirty="0">
                <a:solidFill>
                  <a:srgbClr val="404040"/>
                </a:solidFill>
                <a:latin typeface="Arial Narrow"/>
                <a:cs typeface="Arial Narrow"/>
              </a:rPr>
              <a:t>ask to interleave an array on all NUMA nodes</a:t>
            </a:r>
          </a:p>
          <a:p>
            <a:pPr marL="742950" lvl="1" indent="-285750">
              <a:lnSpc>
                <a:spcPct val="150000"/>
              </a:lnSpc>
              <a:spcBef>
                <a:spcPct val="20000"/>
              </a:spcBef>
              <a:buFont typeface="Arial" charset="0"/>
              <a:buChar char="•"/>
            </a:pPr>
            <a:r>
              <a:rPr lang="en-GB" sz="1600" b="1" dirty="0">
                <a:solidFill>
                  <a:srgbClr val="404040"/>
                </a:solidFill>
                <a:latin typeface="Arial Narrow"/>
                <a:cs typeface="Arial Narrow"/>
              </a:rPr>
              <a:t>check on which node a given memory space is allocated </a:t>
            </a:r>
          </a:p>
          <a:p>
            <a:pPr marL="742950" lvl="1" indent="-285750">
              <a:lnSpc>
                <a:spcPct val="150000"/>
              </a:lnSpc>
              <a:spcBef>
                <a:spcPct val="20000"/>
              </a:spcBef>
              <a:buFont typeface="Arial" charset="0"/>
              <a:buChar char="•"/>
            </a:pPr>
            <a:r>
              <a:rPr lang="en-GB" sz="1600" b="1" dirty="0">
                <a:solidFill>
                  <a:srgbClr val="404040"/>
                </a:solidFill>
                <a:latin typeface="Arial Narrow"/>
                <a:cs typeface="Arial Narrow"/>
              </a:rPr>
              <a:t>identified on which NUMA node a given core </a:t>
            </a:r>
            <a:r>
              <a:rPr lang="en-GB" sz="1600" dirty="0">
                <a:solidFill>
                  <a:srgbClr val="404040"/>
                </a:solidFill>
                <a:latin typeface="Arial Narrow"/>
                <a:cs typeface="Arial Narrow"/>
              </a:rPr>
              <a:t>(logical id) </a:t>
            </a:r>
            <a:r>
              <a:rPr lang="en-GB" sz="1600" b="1" dirty="0">
                <a:solidFill>
                  <a:srgbClr val="404040"/>
                </a:solidFill>
                <a:latin typeface="Arial Narrow"/>
                <a:cs typeface="Arial Narrow"/>
              </a:rPr>
              <a:t>belongs to   </a:t>
            </a:r>
            <a:endParaRPr lang="en-GB" sz="1600" b="1" dirty="0">
              <a:solidFill>
                <a:srgbClr val="9900FF"/>
              </a:solidFill>
              <a:latin typeface="Arial Narrow"/>
              <a:cs typeface="Arial Narrow"/>
            </a:endParaRPr>
          </a:p>
        </p:txBody>
      </p:sp>
      <p:pic>
        <p:nvPicPr>
          <p:cNvPr id="19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738" y="2443163"/>
            <a:ext cx="152400" cy="209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Rectangle 19"/>
          <p:cNvSpPr>
            <a:spLocks noChangeArrowheads="1"/>
          </p:cNvSpPr>
          <p:nvPr/>
        </p:nvSpPr>
        <p:spPr bwMode="auto">
          <a:xfrm>
            <a:off x="1619638" y="4741863"/>
            <a:ext cx="8497887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spcBef>
                <a:spcPct val="20000"/>
              </a:spcBef>
            </a:pPr>
            <a:r>
              <a:rPr lang="en-GB" sz="1600" b="1">
                <a:solidFill>
                  <a:srgbClr val="404040"/>
                </a:solidFill>
                <a:latin typeface="Arial Narrow"/>
                <a:cs typeface="Arial Narrow"/>
              </a:rPr>
              <a:t>Such libraries should be used with flexibility in order to avoid portability issues</a:t>
            </a:r>
            <a:endParaRPr lang="en-GB" sz="1600" b="1" u="sng">
              <a:solidFill>
                <a:srgbClr val="9900FF"/>
              </a:solidFill>
              <a:latin typeface="Arial Narrow"/>
              <a:cs typeface="Arial Narrow"/>
            </a:endParaRPr>
          </a:p>
        </p:txBody>
      </p:sp>
      <p:pic>
        <p:nvPicPr>
          <p:cNvPr id="21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175" y="4819651"/>
            <a:ext cx="152400" cy="209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Rectangle 21"/>
          <p:cNvSpPr>
            <a:spLocks noChangeArrowheads="1"/>
          </p:cNvSpPr>
          <p:nvPr/>
        </p:nvSpPr>
        <p:spPr bwMode="auto">
          <a:xfrm>
            <a:off x="1619638" y="5410201"/>
            <a:ext cx="8497887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spcBef>
                <a:spcPct val="20000"/>
              </a:spcBef>
            </a:pPr>
            <a:r>
              <a:rPr lang="en-GB" sz="1600" b="1">
                <a:solidFill>
                  <a:srgbClr val="404040"/>
                </a:solidFill>
                <a:latin typeface="Arial Narrow"/>
                <a:cs typeface="Arial Narrow"/>
              </a:rPr>
              <a:t>An efficient explicit management of NUMA considerations can improve scalability</a:t>
            </a:r>
            <a:endParaRPr lang="en-GB" sz="1600" b="1" u="sng">
              <a:solidFill>
                <a:srgbClr val="9900FF"/>
              </a:solidFill>
              <a:latin typeface="Arial Narrow"/>
              <a:cs typeface="Arial Narrow"/>
            </a:endParaRPr>
          </a:p>
        </p:txBody>
      </p:sp>
      <p:pic>
        <p:nvPicPr>
          <p:cNvPr id="23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175" y="5487988"/>
            <a:ext cx="152400" cy="209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862991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20" grpId="0"/>
      <p:bldP spid="2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332300" y="274638"/>
            <a:ext cx="7601388" cy="1143000"/>
          </a:xfrm>
        </p:spPr>
        <p:txBody>
          <a:bodyPr>
            <a:normAutofit/>
          </a:bodyPr>
          <a:lstStyle/>
          <a:p>
            <a:r>
              <a:rPr lang="en-GB" smtClean="0"/>
              <a:t>Programming &amp; Managing NUMA</a:t>
            </a:r>
            <a:endParaRPr lang="en-GB"/>
          </a:p>
        </p:txBody>
      </p:sp>
      <p:cxnSp>
        <p:nvCxnSpPr>
          <p:cNvPr id="9" name="Connecteur droit 8"/>
          <p:cNvCxnSpPr/>
          <p:nvPr/>
        </p:nvCxnSpPr>
        <p:spPr>
          <a:xfrm>
            <a:off x="1435608" y="1232759"/>
            <a:ext cx="7498080" cy="24904"/>
          </a:xfrm>
          <a:prstGeom prst="line">
            <a:avLst/>
          </a:prstGeom>
          <a:ln w="57150" cmpd="thinThick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4" name="Image 1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97981" y="6251816"/>
            <a:ext cx="678407" cy="565340"/>
          </a:xfrm>
          <a:prstGeom prst="rect">
            <a:avLst/>
          </a:prstGeom>
        </p:spPr>
      </p:pic>
      <p:cxnSp>
        <p:nvCxnSpPr>
          <p:cNvPr id="16" name="Connecteur droit 15"/>
          <p:cNvCxnSpPr/>
          <p:nvPr/>
        </p:nvCxnSpPr>
        <p:spPr>
          <a:xfrm flipV="1">
            <a:off x="1435608" y="6211044"/>
            <a:ext cx="7498080" cy="3416"/>
          </a:xfrm>
          <a:prstGeom prst="line">
            <a:avLst/>
          </a:prstGeom>
          <a:ln>
            <a:solidFill>
              <a:schemeClr val="accent6">
                <a:lumMod val="40000"/>
                <a:lumOff val="60000"/>
              </a:schemeClr>
            </a:solidFill>
          </a:ln>
          <a:effectLst/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11" name="ZoneTexte 10"/>
          <p:cNvSpPr txBox="1"/>
          <p:nvPr/>
        </p:nvSpPr>
        <p:spPr>
          <a:xfrm>
            <a:off x="1336000" y="6226057"/>
            <a:ext cx="4470895" cy="66377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10000"/>
              </a:lnSpc>
            </a:pPr>
            <a:r>
              <a:rPr lang="en-GB" b="1" smtClean="0">
                <a:solidFill>
                  <a:srgbClr val="CB00C7"/>
                </a:solidFill>
                <a:latin typeface="Arial Narrow Bold"/>
                <a:cs typeface="Arial Narrow Bold"/>
              </a:rPr>
              <a:t>N</a:t>
            </a:r>
            <a:r>
              <a:rPr lang="en-GB" smtClean="0">
                <a:solidFill>
                  <a:srgbClr val="CB00C7"/>
                </a:solidFill>
                <a:latin typeface="Arial Narrow Bold"/>
                <a:cs typeface="Arial Narrow Bold"/>
              </a:rPr>
              <a:t>on</a:t>
            </a:r>
            <a:r>
              <a:rPr lang="en-GB" smtClean="0">
                <a:solidFill>
                  <a:srgbClr val="CB00C7"/>
                </a:solidFill>
                <a:latin typeface="Arial Narrow Bold"/>
                <a:cs typeface="Arial Narrow Bold"/>
              </a:rPr>
              <a:t> </a:t>
            </a:r>
            <a:r>
              <a:rPr lang="en-GB" b="1" smtClean="0">
                <a:solidFill>
                  <a:srgbClr val="CB00C7"/>
                </a:solidFill>
                <a:latin typeface="Arial Narrow Bold"/>
                <a:cs typeface="Arial Narrow Bold"/>
              </a:rPr>
              <a:t>U</a:t>
            </a:r>
            <a:r>
              <a:rPr lang="en-GB" smtClean="0">
                <a:solidFill>
                  <a:srgbClr val="CB00C7"/>
                </a:solidFill>
                <a:latin typeface="Arial Narrow Bold"/>
                <a:cs typeface="Arial Narrow Bold"/>
              </a:rPr>
              <a:t>niform</a:t>
            </a:r>
            <a:r>
              <a:rPr lang="en-GB" smtClean="0">
                <a:solidFill>
                  <a:srgbClr val="CB00C7"/>
                </a:solidFill>
                <a:latin typeface="Arial Narrow Bold"/>
                <a:cs typeface="Arial Narrow Bold"/>
              </a:rPr>
              <a:t> </a:t>
            </a:r>
            <a:r>
              <a:rPr lang="en-GB" b="1" smtClean="0">
                <a:solidFill>
                  <a:srgbClr val="CB00C7"/>
                </a:solidFill>
                <a:latin typeface="Arial Narrow Bold"/>
                <a:cs typeface="Arial Narrow Bold"/>
              </a:rPr>
              <a:t>M</a:t>
            </a:r>
            <a:r>
              <a:rPr lang="en-GB" smtClean="0">
                <a:solidFill>
                  <a:srgbClr val="CB00C7"/>
                </a:solidFill>
                <a:latin typeface="Arial Narrow Bold"/>
                <a:cs typeface="Arial Narrow Bold"/>
              </a:rPr>
              <a:t>emory </a:t>
            </a:r>
            <a:r>
              <a:rPr lang="en-GB" b="1" smtClean="0">
                <a:solidFill>
                  <a:srgbClr val="CB00C7"/>
                </a:solidFill>
                <a:latin typeface="Arial Narrow Bold"/>
                <a:cs typeface="Arial Narrow Bold"/>
              </a:rPr>
              <a:t>A</a:t>
            </a:r>
            <a:r>
              <a:rPr lang="en-GB" smtClean="0">
                <a:solidFill>
                  <a:srgbClr val="CB00C7"/>
                </a:solidFill>
                <a:latin typeface="Arial Narrow Bold"/>
                <a:cs typeface="Arial Narrow Bold"/>
              </a:rPr>
              <a:t>ccess (</a:t>
            </a:r>
            <a:r>
              <a:rPr lang="en-GB" b="1" smtClean="0">
                <a:solidFill>
                  <a:srgbClr val="CB00C7"/>
                </a:solidFill>
                <a:latin typeface="Arial Narrow Bold"/>
                <a:cs typeface="Arial Narrow Bold"/>
              </a:rPr>
              <a:t>NUMA</a:t>
            </a:r>
            <a:r>
              <a:rPr lang="en-GB" smtClean="0">
                <a:solidFill>
                  <a:srgbClr val="CB00C7"/>
                </a:solidFill>
                <a:latin typeface="Arial Narrow Bold"/>
                <a:cs typeface="Arial Narrow Bold"/>
              </a:rPr>
              <a:t>)</a:t>
            </a:r>
            <a:endParaRPr lang="en-GB" smtClean="0">
              <a:solidFill>
                <a:srgbClr val="CB00C7"/>
              </a:solidFill>
              <a:latin typeface="Arial Narrow Bold"/>
              <a:cs typeface="Arial Narrow Bold"/>
            </a:endParaRPr>
          </a:p>
          <a:p>
            <a:pPr>
              <a:lnSpc>
                <a:spcPct val="110000"/>
              </a:lnSpc>
            </a:pPr>
            <a:r>
              <a:rPr lang="en-GB" sz="1600" smtClean="0">
                <a:solidFill>
                  <a:schemeClr val="accent6"/>
                </a:solidFill>
                <a:latin typeface="Arial Narrow Bold"/>
                <a:cs typeface="Arial Narrow Bold"/>
              </a:rPr>
              <a:t>Claude TADONKI – UFF – Niteroi (Brazil) – May 15, 2019</a:t>
            </a:r>
            <a:endParaRPr lang="en-GB" sz="1600">
              <a:solidFill>
                <a:schemeClr val="accent6"/>
              </a:solidFill>
              <a:latin typeface="Arial Narrow Bold"/>
              <a:cs typeface="Arial Narrow Bold"/>
            </a:endParaRPr>
          </a:p>
        </p:txBody>
      </p:sp>
      <p:pic>
        <p:nvPicPr>
          <p:cNvPr id="10" name="Imag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29538" y="6275388"/>
            <a:ext cx="1163637" cy="481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Image 3" descr="Capture d’écran 2019-05-06 à 04.41.30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5550" y="3181350"/>
            <a:ext cx="488950" cy="451815"/>
          </a:xfrm>
          <a:prstGeom prst="rect">
            <a:avLst/>
          </a:prstGeom>
        </p:spPr>
      </p:pic>
      <p:sp>
        <p:nvSpPr>
          <p:cNvPr id="7" name="ZoneTexte 6"/>
          <p:cNvSpPr txBox="1"/>
          <p:nvPr/>
        </p:nvSpPr>
        <p:spPr>
          <a:xfrm>
            <a:off x="1587500" y="3257550"/>
            <a:ext cx="6985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latin typeface="Arial Narrow"/>
                <a:cs typeface="Arial Narrow"/>
              </a:rPr>
              <a:t>We can get the total number of NUMA nodes with </a:t>
            </a:r>
            <a:r>
              <a:rPr lang="en-GB" dirty="0" err="1" smtClean="0">
                <a:solidFill>
                  <a:srgbClr val="C0654C"/>
                </a:solidFill>
                <a:latin typeface="Arial Narrow"/>
                <a:cs typeface="Arial Narrow"/>
              </a:rPr>
              <a:t>numa_max_node</a:t>
            </a:r>
            <a:r>
              <a:rPr lang="en-GB" dirty="0" smtClean="0">
                <a:solidFill>
                  <a:srgbClr val="C0654C"/>
                </a:solidFill>
                <a:latin typeface="Arial Narrow"/>
                <a:cs typeface="Arial Narrow"/>
              </a:rPr>
              <a:t>() + 1</a:t>
            </a:r>
            <a:endParaRPr lang="en-GB" dirty="0">
              <a:solidFill>
                <a:srgbClr val="C0654C"/>
              </a:solidFill>
              <a:latin typeface="Arial Narrow"/>
              <a:cs typeface="Arial Narrow"/>
            </a:endParaRPr>
          </a:p>
        </p:txBody>
      </p:sp>
      <p:pic>
        <p:nvPicPr>
          <p:cNvPr id="8" name="Image 7" descr="Capture d’écran 2019-05-15 à 03.37.00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9688" y="1862138"/>
            <a:ext cx="8026400" cy="1066800"/>
          </a:xfrm>
          <a:prstGeom prst="rect">
            <a:avLst/>
          </a:prstGeom>
        </p:spPr>
      </p:pic>
      <p:pic>
        <p:nvPicPr>
          <p:cNvPr id="15" name="Image 14" descr="Capture d’écran 2019-05-06 à 04.41.30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5550" y="3867150"/>
            <a:ext cx="488950" cy="451815"/>
          </a:xfrm>
          <a:prstGeom prst="rect">
            <a:avLst/>
          </a:prstGeom>
        </p:spPr>
      </p:pic>
      <p:sp>
        <p:nvSpPr>
          <p:cNvPr id="17" name="ZoneTexte 16"/>
          <p:cNvSpPr txBox="1"/>
          <p:nvPr/>
        </p:nvSpPr>
        <p:spPr>
          <a:xfrm>
            <a:off x="1587500" y="3943350"/>
            <a:ext cx="74985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latin typeface="Arial Narrow"/>
                <a:cs typeface="Arial Narrow"/>
              </a:rPr>
              <a:t>We can get the total number of cores with </a:t>
            </a:r>
            <a:r>
              <a:rPr lang="en-GB" dirty="0" err="1" smtClean="0">
                <a:solidFill>
                  <a:srgbClr val="C0654C"/>
                </a:solidFill>
                <a:latin typeface="Arial Narrow"/>
                <a:cs typeface="Arial Narrow"/>
              </a:rPr>
              <a:t>sysconf</a:t>
            </a:r>
            <a:r>
              <a:rPr lang="en-GB" dirty="0" smtClean="0">
                <a:solidFill>
                  <a:srgbClr val="C0654C"/>
                </a:solidFill>
                <a:latin typeface="Arial Narrow"/>
                <a:cs typeface="Arial Narrow"/>
              </a:rPr>
              <a:t>(_SC_NPROCESSORS_ONLN)</a:t>
            </a:r>
            <a:endParaRPr lang="en-GB" dirty="0">
              <a:solidFill>
                <a:srgbClr val="C0654C"/>
              </a:solidFill>
              <a:latin typeface="Arial Narrow"/>
              <a:cs typeface="Arial Narrow"/>
            </a:endParaRPr>
          </a:p>
        </p:txBody>
      </p:sp>
      <p:pic>
        <p:nvPicPr>
          <p:cNvPr id="18" name="Image 17" descr="Capture d’écran 2019-05-06 à 04.41.30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5550" y="4502150"/>
            <a:ext cx="488950" cy="451815"/>
          </a:xfrm>
          <a:prstGeom prst="rect">
            <a:avLst/>
          </a:prstGeom>
        </p:spPr>
      </p:pic>
      <p:sp>
        <p:nvSpPr>
          <p:cNvPr id="19" name="ZoneTexte 18"/>
          <p:cNvSpPr txBox="1"/>
          <p:nvPr/>
        </p:nvSpPr>
        <p:spPr>
          <a:xfrm>
            <a:off x="1587500" y="4578350"/>
            <a:ext cx="74985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latin typeface="Arial Narrow"/>
                <a:cs typeface="Arial Narrow"/>
              </a:rPr>
              <a:t>We can check if the system supports NUMA API with </a:t>
            </a:r>
            <a:r>
              <a:rPr lang="en-GB" dirty="0" err="1" smtClean="0">
                <a:solidFill>
                  <a:srgbClr val="C0654C"/>
                </a:solidFill>
                <a:latin typeface="Arial Narrow"/>
                <a:cs typeface="Arial Narrow"/>
              </a:rPr>
              <a:t>numa_available</a:t>
            </a:r>
            <a:r>
              <a:rPr lang="en-GB" dirty="0" smtClean="0">
                <a:solidFill>
                  <a:srgbClr val="C0654C"/>
                </a:solidFill>
                <a:latin typeface="Arial Narrow"/>
                <a:cs typeface="Arial Narrow"/>
              </a:rPr>
              <a:t>()</a:t>
            </a:r>
            <a:endParaRPr lang="en-GB" dirty="0">
              <a:solidFill>
                <a:srgbClr val="C0654C"/>
              </a:solidFill>
              <a:latin typeface="Arial Narrow"/>
              <a:cs typeface="Arial Narrow"/>
            </a:endParaRPr>
          </a:p>
        </p:txBody>
      </p:sp>
    </p:spTree>
    <p:extLst>
      <p:ext uri="{BB962C8B-B14F-4D97-AF65-F5344CB8AC3E}">
        <p14:creationId xmlns:p14="http://schemas.microsoft.com/office/powerpoint/2010/main" val="24935170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7" grpId="0"/>
      <p:bldP spid="1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332300" y="274638"/>
            <a:ext cx="7601388" cy="1143000"/>
          </a:xfrm>
        </p:spPr>
        <p:txBody>
          <a:bodyPr>
            <a:normAutofit/>
          </a:bodyPr>
          <a:lstStyle/>
          <a:p>
            <a:r>
              <a:rPr lang="en-GB" smtClean="0"/>
              <a:t>Programming &amp; Managing NUMA</a:t>
            </a:r>
            <a:endParaRPr lang="en-GB"/>
          </a:p>
        </p:txBody>
      </p:sp>
      <p:cxnSp>
        <p:nvCxnSpPr>
          <p:cNvPr id="9" name="Connecteur droit 8"/>
          <p:cNvCxnSpPr/>
          <p:nvPr/>
        </p:nvCxnSpPr>
        <p:spPr>
          <a:xfrm>
            <a:off x="1435608" y="1232759"/>
            <a:ext cx="7498080" cy="24904"/>
          </a:xfrm>
          <a:prstGeom prst="line">
            <a:avLst/>
          </a:prstGeom>
          <a:ln w="57150" cmpd="thinThick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4" name="Image 1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97981" y="6251816"/>
            <a:ext cx="678407" cy="565340"/>
          </a:xfrm>
          <a:prstGeom prst="rect">
            <a:avLst/>
          </a:prstGeom>
        </p:spPr>
      </p:pic>
      <p:cxnSp>
        <p:nvCxnSpPr>
          <p:cNvPr id="16" name="Connecteur droit 15"/>
          <p:cNvCxnSpPr/>
          <p:nvPr/>
        </p:nvCxnSpPr>
        <p:spPr>
          <a:xfrm flipV="1">
            <a:off x="1435608" y="6211044"/>
            <a:ext cx="7498080" cy="3416"/>
          </a:xfrm>
          <a:prstGeom prst="line">
            <a:avLst/>
          </a:prstGeom>
          <a:ln>
            <a:solidFill>
              <a:schemeClr val="accent6">
                <a:lumMod val="40000"/>
                <a:lumOff val="60000"/>
              </a:schemeClr>
            </a:solidFill>
          </a:ln>
          <a:effectLst/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11" name="ZoneTexte 10"/>
          <p:cNvSpPr txBox="1"/>
          <p:nvPr/>
        </p:nvSpPr>
        <p:spPr>
          <a:xfrm>
            <a:off x="1336000" y="6226057"/>
            <a:ext cx="4470895" cy="66377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10000"/>
              </a:lnSpc>
            </a:pPr>
            <a:r>
              <a:rPr lang="en-GB" b="1" smtClean="0">
                <a:solidFill>
                  <a:srgbClr val="CB00C7"/>
                </a:solidFill>
                <a:latin typeface="Arial Narrow Bold"/>
                <a:cs typeface="Arial Narrow Bold"/>
              </a:rPr>
              <a:t>N</a:t>
            </a:r>
            <a:r>
              <a:rPr lang="en-GB" smtClean="0">
                <a:solidFill>
                  <a:srgbClr val="CB00C7"/>
                </a:solidFill>
                <a:latin typeface="Arial Narrow Bold"/>
                <a:cs typeface="Arial Narrow Bold"/>
              </a:rPr>
              <a:t>on</a:t>
            </a:r>
            <a:r>
              <a:rPr lang="en-GB" smtClean="0">
                <a:solidFill>
                  <a:srgbClr val="CB00C7"/>
                </a:solidFill>
                <a:latin typeface="Arial Narrow Bold"/>
                <a:cs typeface="Arial Narrow Bold"/>
              </a:rPr>
              <a:t> </a:t>
            </a:r>
            <a:r>
              <a:rPr lang="en-GB" b="1" smtClean="0">
                <a:solidFill>
                  <a:srgbClr val="CB00C7"/>
                </a:solidFill>
                <a:latin typeface="Arial Narrow Bold"/>
                <a:cs typeface="Arial Narrow Bold"/>
              </a:rPr>
              <a:t>U</a:t>
            </a:r>
            <a:r>
              <a:rPr lang="en-GB" smtClean="0">
                <a:solidFill>
                  <a:srgbClr val="CB00C7"/>
                </a:solidFill>
                <a:latin typeface="Arial Narrow Bold"/>
                <a:cs typeface="Arial Narrow Bold"/>
              </a:rPr>
              <a:t>niform</a:t>
            </a:r>
            <a:r>
              <a:rPr lang="en-GB" smtClean="0">
                <a:solidFill>
                  <a:srgbClr val="CB00C7"/>
                </a:solidFill>
                <a:latin typeface="Arial Narrow Bold"/>
                <a:cs typeface="Arial Narrow Bold"/>
              </a:rPr>
              <a:t> </a:t>
            </a:r>
            <a:r>
              <a:rPr lang="en-GB" b="1" smtClean="0">
                <a:solidFill>
                  <a:srgbClr val="CB00C7"/>
                </a:solidFill>
                <a:latin typeface="Arial Narrow Bold"/>
                <a:cs typeface="Arial Narrow Bold"/>
              </a:rPr>
              <a:t>M</a:t>
            </a:r>
            <a:r>
              <a:rPr lang="en-GB" smtClean="0">
                <a:solidFill>
                  <a:srgbClr val="CB00C7"/>
                </a:solidFill>
                <a:latin typeface="Arial Narrow Bold"/>
                <a:cs typeface="Arial Narrow Bold"/>
              </a:rPr>
              <a:t>emory </a:t>
            </a:r>
            <a:r>
              <a:rPr lang="en-GB" b="1" smtClean="0">
                <a:solidFill>
                  <a:srgbClr val="CB00C7"/>
                </a:solidFill>
                <a:latin typeface="Arial Narrow Bold"/>
                <a:cs typeface="Arial Narrow Bold"/>
              </a:rPr>
              <a:t>A</a:t>
            </a:r>
            <a:r>
              <a:rPr lang="en-GB" smtClean="0">
                <a:solidFill>
                  <a:srgbClr val="CB00C7"/>
                </a:solidFill>
                <a:latin typeface="Arial Narrow Bold"/>
                <a:cs typeface="Arial Narrow Bold"/>
              </a:rPr>
              <a:t>ccess (</a:t>
            </a:r>
            <a:r>
              <a:rPr lang="en-GB" b="1" smtClean="0">
                <a:solidFill>
                  <a:srgbClr val="CB00C7"/>
                </a:solidFill>
                <a:latin typeface="Arial Narrow Bold"/>
                <a:cs typeface="Arial Narrow Bold"/>
              </a:rPr>
              <a:t>NUMA</a:t>
            </a:r>
            <a:r>
              <a:rPr lang="en-GB" smtClean="0">
                <a:solidFill>
                  <a:srgbClr val="CB00C7"/>
                </a:solidFill>
                <a:latin typeface="Arial Narrow Bold"/>
                <a:cs typeface="Arial Narrow Bold"/>
              </a:rPr>
              <a:t>)</a:t>
            </a:r>
            <a:endParaRPr lang="en-GB" smtClean="0">
              <a:solidFill>
                <a:srgbClr val="CB00C7"/>
              </a:solidFill>
              <a:latin typeface="Arial Narrow Bold"/>
              <a:cs typeface="Arial Narrow Bold"/>
            </a:endParaRPr>
          </a:p>
          <a:p>
            <a:pPr>
              <a:lnSpc>
                <a:spcPct val="110000"/>
              </a:lnSpc>
            </a:pPr>
            <a:r>
              <a:rPr lang="en-GB" sz="1600" smtClean="0">
                <a:solidFill>
                  <a:schemeClr val="accent6"/>
                </a:solidFill>
                <a:latin typeface="Arial Narrow Bold"/>
                <a:cs typeface="Arial Narrow Bold"/>
              </a:rPr>
              <a:t>Claude TADONKI – UFF – Niteroi (Brazil) – May 15, 2019</a:t>
            </a:r>
            <a:endParaRPr lang="en-GB" sz="1600">
              <a:solidFill>
                <a:schemeClr val="accent6"/>
              </a:solidFill>
              <a:latin typeface="Arial Narrow Bold"/>
              <a:cs typeface="Arial Narrow Bold"/>
            </a:endParaRPr>
          </a:p>
        </p:txBody>
      </p:sp>
      <p:pic>
        <p:nvPicPr>
          <p:cNvPr id="10" name="Imag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29538" y="6275388"/>
            <a:ext cx="1163637" cy="481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Image 3" descr="Capture d’écran 2019-05-06 à 04.41.30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5550" y="3181350"/>
            <a:ext cx="488950" cy="451815"/>
          </a:xfrm>
          <a:prstGeom prst="rect">
            <a:avLst/>
          </a:prstGeom>
        </p:spPr>
      </p:pic>
      <p:sp>
        <p:nvSpPr>
          <p:cNvPr id="7" name="ZoneTexte 6"/>
          <p:cNvSpPr txBox="1"/>
          <p:nvPr/>
        </p:nvSpPr>
        <p:spPr>
          <a:xfrm>
            <a:off x="1587500" y="3257550"/>
            <a:ext cx="6985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latin typeface="Arial Narrow"/>
                <a:cs typeface="Arial Narrow"/>
              </a:rPr>
              <a:t>We can get the total number of NUMA nodes with </a:t>
            </a:r>
            <a:r>
              <a:rPr lang="en-GB" dirty="0" err="1" smtClean="0">
                <a:solidFill>
                  <a:srgbClr val="C0654C"/>
                </a:solidFill>
                <a:latin typeface="Arial Narrow"/>
                <a:cs typeface="Arial Narrow"/>
              </a:rPr>
              <a:t>numa_max_node</a:t>
            </a:r>
            <a:r>
              <a:rPr lang="en-GB" dirty="0" smtClean="0">
                <a:solidFill>
                  <a:srgbClr val="C0654C"/>
                </a:solidFill>
                <a:latin typeface="Arial Narrow"/>
                <a:cs typeface="Arial Narrow"/>
              </a:rPr>
              <a:t>() + 1</a:t>
            </a:r>
            <a:endParaRPr lang="en-GB" dirty="0">
              <a:solidFill>
                <a:srgbClr val="C0654C"/>
              </a:solidFill>
              <a:latin typeface="Arial Narrow"/>
              <a:cs typeface="Arial Narrow"/>
            </a:endParaRPr>
          </a:p>
        </p:txBody>
      </p:sp>
      <p:pic>
        <p:nvPicPr>
          <p:cNvPr id="8" name="Image 7" descr="Capture d’écran 2019-05-15 à 03.37.00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9688" y="1862138"/>
            <a:ext cx="8026400" cy="1066800"/>
          </a:xfrm>
          <a:prstGeom prst="rect">
            <a:avLst/>
          </a:prstGeom>
        </p:spPr>
      </p:pic>
      <p:pic>
        <p:nvPicPr>
          <p:cNvPr id="15" name="Image 14" descr="Capture d’écran 2019-05-06 à 04.41.30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5550" y="3867150"/>
            <a:ext cx="488950" cy="451815"/>
          </a:xfrm>
          <a:prstGeom prst="rect">
            <a:avLst/>
          </a:prstGeom>
        </p:spPr>
      </p:pic>
      <p:sp>
        <p:nvSpPr>
          <p:cNvPr id="17" name="ZoneTexte 16"/>
          <p:cNvSpPr txBox="1"/>
          <p:nvPr/>
        </p:nvSpPr>
        <p:spPr>
          <a:xfrm>
            <a:off x="1587500" y="3943350"/>
            <a:ext cx="74985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latin typeface="Arial Narrow"/>
                <a:cs typeface="Arial Narrow"/>
              </a:rPr>
              <a:t>We can get the total number of cores with </a:t>
            </a:r>
            <a:r>
              <a:rPr lang="en-GB" dirty="0" err="1" smtClean="0">
                <a:solidFill>
                  <a:srgbClr val="C0654C"/>
                </a:solidFill>
                <a:latin typeface="Arial Narrow"/>
                <a:cs typeface="Arial Narrow"/>
              </a:rPr>
              <a:t>sysconf</a:t>
            </a:r>
            <a:r>
              <a:rPr lang="en-GB" dirty="0" smtClean="0">
                <a:solidFill>
                  <a:srgbClr val="C0654C"/>
                </a:solidFill>
                <a:latin typeface="Arial Narrow"/>
                <a:cs typeface="Arial Narrow"/>
              </a:rPr>
              <a:t>(_SC_NPROCESSORS_ONLN)</a:t>
            </a:r>
            <a:endParaRPr lang="en-GB" dirty="0">
              <a:solidFill>
                <a:srgbClr val="C0654C"/>
              </a:solidFill>
              <a:latin typeface="Arial Narrow"/>
              <a:cs typeface="Arial Narrow"/>
            </a:endParaRPr>
          </a:p>
        </p:txBody>
      </p:sp>
      <p:pic>
        <p:nvPicPr>
          <p:cNvPr id="18" name="Image 17" descr="Capture d’écran 2019-05-06 à 04.41.30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5550" y="4502150"/>
            <a:ext cx="488950" cy="451815"/>
          </a:xfrm>
          <a:prstGeom prst="rect">
            <a:avLst/>
          </a:prstGeom>
        </p:spPr>
      </p:pic>
      <p:sp>
        <p:nvSpPr>
          <p:cNvPr id="19" name="ZoneTexte 18"/>
          <p:cNvSpPr txBox="1"/>
          <p:nvPr/>
        </p:nvSpPr>
        <p:spPr>
          <a:xfrm>
            <a:off x="1587500" y="4578350"/>
            <a:ext cx="74985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latin typeface="Arial Narrow"/>
                <a:cs typeface="Arial Narrow"/>
              </a:rPr>
              <a:t>We can check if the system supports NUMA API with </a:t>
            </a:r>
            <a:r>
              <a:rPr lang="en-GB" dirty="0" err="1" smtClean="0">
                <a:solidFill>
                  <a:srgbClr val="C0654C"/>
                </a:solidFill>
                <a:latin typeface="Arial Narrow"/>
                <a:cs typeface="Arial Narrow"/>
              </a:rPr>
              <a:t>numa_available</a:t>
            </a:r>
            <a:r>
              <a:rPr lang="en-GB" dirty="0" smtClean="0">
                <a:solidFill>
                  <a:srgbClr val="C0654C"/>
                </a:solidFill>
                <a:latin typeface="Arial Narrow"/>
                <a:cs typeface="Arial Narrow"/>
              </a:rPr>
              <a:t>()</a:t>
            </a:r>
            <a:endParaRPr lang="en-GB" dirty="0">
              <a:solidFill>
                <a:srgbClr val="C0654C"/>
              </a:solidFill>
              <a:latin typeface="Arial Narrow"/>
              <a:cs typeface="Arial Narrow"/>
            </a:endParaRPr>
          </a:p>
        </p:txBody>
      </p:sp>
    </p:spTree>
    <p:extLst>
      <p:ext uri="{BB962C8B-B14F-4D97-AF65-F5344CB8AC3E}">
        <p14:creationId xmlns:p14="http://schemas.microsoft.com/office/powerpoint/2010/main" val="10015147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7" grpId="0"/>
      <p:bldP spid="1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332300" y="274638"/>
            <a:ext cx="7601388" cy="1143000"/>
          </a:xfrm>
        </p:spPr>
        <p:txBody>
          <a:bodyPr>
            <a:normAutofit/>
          </a:bodyPr>
          <a:lstStyle/>
          <a:p>
            <a:r>
              <a:rPr lang="en-GB" smtClean="0"/>
              <a:t>Programming &amp; Managing NUMA</a:t>
            </a:r>
            <a:endParaRPr lang="en-GB"/>
          </a:p>
        </p:txBody>
      </p:sp>
      <p:cxnSp>
        <p:nvCxnSpPr>
          <p:cNvPr id="9" name="Connecteur droit 8"/>
          <p:cNvCxnSpPr/>
          <p:nvPr/>
        </p:nvCxnSpPr>
        <p:spPr>
          <a:xfrm>
            <a:off x="1435608" y="1232759"/>
            <a:ext cx="7498080" cy="24904"/>
          </a:xfrm>
          <a:prstGeom prst="line">
            <a:avLst/>
          </a:prstGeom>
          <a:ln w="57150" cmpd="thinThick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4" name="Image 1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97981" y="6251816"/>
            <a:ext cx="678407" cy="565340"/>
          </a:xfrm>
          <a:prstGeom prst="rect">
            <a:avLst/>
          </a:prstGeom>
        </p:spPr>
      </p:pic>
      <p:cxnSp>
        <p:nvCxnSpPr>
          <p:cNvPr id="16" name="Connecteur droit 15"/>
          <p:cNvCxnSpPr/>
          <p:nvPr/>
        </p:nvCxnSpPr>
        <p:spPr>
          <a:xfrm flipV="1">
            <a:off x="1435608" y="6211044"/>
            <a:ext cx="7498080" cy="3416"/>
          </a:xfrm>
          <a:prstGeom prst="line">
            <a:avLst/>
          </a:prstGeom>
          <a:ln>
            <a:solidFill>
              <a:schemeClr val="accent6">
                <a:lumMod val="40000"/>
                <a:lumOff val="60000"/>
              </a:schemeClr>
            </a:solidFill>
          </a:ln>
          <a:effectLst/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11" name="ZoneTexte 10"/>
          <p:cNvSpPr txBox="1"/>
          <p:nvPr/>
        </p:nvSpPr>
        <p:spPr>
          <a:xfrm>
            <a:off x="1336000" y="6226057"/>
            <a:ext cx="4470895" cy="66377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10000"/>
              </a:lnSpc>
            </a:pPr>
            <a:r>
              <a:rPr lang="en-GB" b="1" smtClean="0">
                <a:solidFill>
                  <a:srgbClr val="CB00C7"/>
                </a:solidFill>
                <a:latin typeface="Arial Narrow Bold"/>
                <a:cs typeface="Arial Narrow Bold"/>
              </a:rPr>
              <a:t>N</a:t>
            </a:r>
            <a:r>
              <a:rPr lang="en-GB" smtClean="0">
                <a:solidFill>
                  <a:srgbClr val="CB00C7"/>
                </a:solidFill>
                <a:latin typeface="Arial Narrow Bold"/>
                <a:cs typeface="Arial Narrow Bold"/>
              </a:rPr>
              <a:t>on</a:t>
            </a:r>
            <a:r>
              <a:rPr lang="en-GB" smtClean="0">
                <a:solidFill>
                  <a:srgbClr val="CB00C7"/>
                </a:solidFill>
                <a:latin typeface="Arial Narrow Bold"/>
                <a:cs typeface="Arial Narrow Bold"/>
              </a:rPr>
              <a:t> </a:t>
            </a:r>
            <a:r>
              <a:rPr lang="en-GB" b="1" smtClean="0">
                <a:solidFill>
                  <a:srgbClr val="CB00C7"/>
                </a:solidFill>
                <a:latin typeface="Arial Narrow Bold"/>
                <a:cs typeface="Arial Narrow Bold"/>
              </a:rPr>
              <a:t>U</a:t>
            </a:r>
            <a:r>
              <a:rPr lang="en-GB" smtClean="0">
                <a:solidFill>
                  <a:srgbClr val="CB00C7"/>
                </a:solidFill>
                <a:latin typeface="Arial Narrow Bold"/>
                <a:cs typeface="Arial Narrow Bold"/>
              </a:rPr>
              <a:t>niform</a:t>
            </a:r>
            <a:r>
              <a:rPr lang="en-GB" smtClean="0">
                <a:solidFill>
                  <a:srgbClr val="CB00C7"/>
                </a:solidFill>
                <a:latin typeface="Arial Narrow Bold"/>
                <a:cs typeface="Arial Narrow Bold"/>
              </a:rPr>
              <a:t> </a:t>
            </a:r>
            <a:r>
              <a:rPr lang="en-GB" b="1" smtClean="0">
                <a:solidFill>
                  <a:srgbClr val="CB00C7"/>
                </a:solidFill>
                <a:latin typeface="Arial Narrow Bold"/>
                <a:cs typeface="Arial Narrow Bold"/>
              </a:rPr>
              <a:t>M</a:t>
            </a:r>
            <a:r>
              <a:rPr lang="en-GB" smtClean="0">
                <a:solidFill>
                  <a:srgbClr val="CB00C7"/>
                </a:solidFill>
                <a:latin typeface="Arial Narrow Bold"/>
                <a:cs typeface="Arial Narrow Bold"/>
              </a:rPr>
              <a:t>emory </a:t>
            </a:r>
            <a:r>
              <a:rPr lang="en-GB" b="1" smtClean="0">
                <a:solidFill>
                  <a:srgbClr val="CB00C7"/>
                </a:solidFill>
                <a:latin typeface="Arial Narrow Bold"/>
                <a:cs typeface="Arial Narrow Bold"/>
              </a:rPr>
              <a:t>A</a:t>
            </a:r>
            <a:r>
              <a:rPr lang="en-GB" smtClean="0">
                <a:solidFill>
                  <a:srgbClr val="CB00C7"/>
                </a:solidFill>
                <a:latin typeface="Arial Narrow Bold"/>
                <a:cs typeface="Arial Narrow Bold"/>
              </a:rPr>
              <a:t>ccess (</a:t>
            </a:r>
            <a:r>
              <a:rPr lang="en-GB" b="1" smtClean="0">
                <a:solidFill>
                  <a:srgbClr val="CB00C7"/>
                </a:solidFill>
                <a:latin typeface="Arial Narrow Bold"/>
                <a:cs typeface="Arial Narrow Bold"/>
              </a:rPr>
              <a:t>NUMA</a:t>
            </a:r>
            <a:r>
              <a:rPr lang="en-GB" smtClean="0">
                <a:solidFill>
                  <a:srgbClr val="CB00C7"/>
                </a:solidFill>
                <a:latin typeface="Arial Narrow Bold"/>
                <a:cs typeface="Arial Narrow Bold"/>
              </a:rPr>
              <a:t>)</a:t>
            </a:r>
            <a:endParaRPr lang="en-GB" smtClean="0">
              <a:solidFill>
                <a:srgbClr val="CB00C7"/>
              </a:solidFill>
              <a:latin typeface="Arial Narrow Bold"/>
              <a:cs typeface="Arial Narrow Bold"/>
            </a:endParaRPr>
          </a:p>
          <a:p>
            <a:pPr>
              <a:lnSpc>
                <a:spcPct val="110000"/>
              </a:lnSpc>
            </a:pPr>
            <a:r>
              <a:rPr lang="en-GB" sz="1600" smtClean="0">
                <a:solidFill>
                  <a:schemeClr val="accent6"/>
                </a:solidFill>
                <a:latin typeface="Arial Narrow Bold"/>
                <a:cs typeface="Arial Narrow Bold"/>
              </a:rPr>
              <a:t>Claude TADONKI – UFF – Niteroi (Brazil) – May 15, 2019</a:t>
            </a:r>
            <a:endParaRPr lang="en-GB" sz="1600">
              <a:solidFill>
                <a:schemeClr val="accent6"/>
              </a:solidFill>
              <a:latin typeface="Arial Narrow Bold"/>
              <a:cs typeface="Arial Narrow Bold"/>
            </a:endParaRPr>
          </a:p>
        </p:txBody>
      </p:sp>
      <p:pic>
        <p:nvPicPr>
          <p:cNvPr id="10" name="Imag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29538" y="6275388"/>
            <a:ext cx="1163637" cy="481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Image 3" descr="Capture d’écran 2019-05-06 à 04.41.30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3950" y="2684569"/>
            <a:ext cx="488950" cy="451815"/>
          </a:xfrm>
          <a:prstGeom prst="rect">
            <a:avLst/>
          </a:prstGeom>
        </p:spPr>
      </p:pic>
      <p:sp>
        <p:nvSpPr>
          <p:cNvPr id="7" name="ZoneTexte 6"/>
          <p:cNvSpPr txBox="1"/>
          <p:nvPr/>
        </p:nvSpPr>
        <p:spPr>
          <a:xfrm>
            <a:off x="1485900" y="2760769"/>
            <a:ext cx="6985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latin typeface="Arial Narrow"/>
                <a:cs typeface="Arial Narrow"/>
              </a:rPr>
              <a:t>We can get the total number of NUMA nodes with </a:t>
            </a:r>
            <a:r>
              <a:rPr lang="en-GB" dirty="0" err="1" smtClean="0">
                <a:solidFill>
                  <a:srgbClr val="C0654C"/>
                </a:solidFill>
                <a:latin typeface="Arial Narrow"/>
                <a:cs typeface="Arial Narrow"/>
              </a:rPr>
              <a:t>numa_max_node</a:t>
            </a:r>
            <a:r>
              <a:rPr lang="en-GB" dirty="0" smtClean="0">
                <a:solidFill>
                  <a:srgbClr val="C0654C"/>
                </a:solidFill>
                <a:latin typeface="Arial Narrow"/>
                <a:cs typeface="Arial Narrow"/>
              </a:rPr>
              <a:t>() + 1</a:t>
            </a:r>
            <a:endParaRPr lang="en-GB" dirty="0">
              <a:solidFill>
                <a:srgbClr val="C0654C"/>
              </a:solidFill>
              <a:latin typeface="Arial Narrow"/>
              <a:cs typeface="Arial Narrow"/>
            </a:endParaRPr>
          </a:p>
        </p:txBody>
      </p:sp>
      <p:pic>
        <p:nvPicPr>
          <p:cNvPr id="8" name="Image 7" descr="Capture d’écran 2019-05-15 à 03.37.00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9688" y="1511923"/>
            <a:ext cx="8026400" cy="1066800"/>
          </a:xfrm>
          <a:prstGeom prst="rect">
            <a:avLst/>
          </a:prstGeom>
        </p:spPr>
      </p:pic>
      <p:pic>
        <p:nvPicPr>
          <p:cNvPr id="15" name="Image 14" descr="Capture d’écran 2019-05-06 à 04.41.30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3950" y="3141253"/>
            <a:ext cx="488950" cy="451815"/>
          </a:xfrm>
          <a:prstGeom prst="rect">
            <a:avLst/>
          </a:prstGeom>
        </p:spPr>
      </p:pic>
      <p:sp>
        <p:nvSpPr>
          <p:cNvPr id="17" name="ZoneTexte 16"/>
          <p:cNvSpPr txBox="1"/>
          <p:nvPr/>
        </p:nvSpPr>
        <p:spPr>
          <a:xfrm>
            <a:off x="1485900" y="3217453"/>
            <a:ext cx="74985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latin typeface="Arial Narrow"/>
                <a:cs typeface="Arial Narrow"/>
              </a:rPr>
              <a:t>We can get the total number of cores with </a:t>
            </a:r>
            <a:r>
              <a:rPr lang="en-GB" dirty="0" err="1" smtClean="0">
                <a:solidFill>
                  <a:srgbClr val="C0654C"/>
                </a:solidFill>
                <a:latin typeface="Arial Narrow"/>
                <a:cs typeface="Arial Narrow"/>
              </a:rPr>
              <a:t>sysconf</a:t>
            </a:r>
            <a:r>
              <a:rPr lang="en-GB" dirty="0" smtClean="0">
                <a:solidFill>
                  <a:srgbClr val="C0654C"/>
                </a:solidFill>
                <a:latin typeface="Arial Narrow"/>
                <a:cs typeface="Arial Narrow"/>
              </a:rPr>
              <a:t>(_SC_NPROCESSORS_ONLN)</a:t>
            </a:r>
            <a:endParaRPr lang="en-GB" dirty="0">
              <a:solidFill>
                <a:srgbClr val="C0654C"/>
              </a:solidFill>
              <a:latin typeface="Arial Narrow"/>
              <a:cs typeface="Arial Narrow"/>
            </a:endParaRPr>
          </a:p>
        </p:txBody>
      </p:sp>
      <p:pic>
        <p:nvPicPr>
          <p:cNvPr id="18" name="Image 17" descr="Capture d’écran 2019-05-06 à 04.41.30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3950" y="3572537"/>
            <a:ext cx="488950" cy="451815"/>
          </a:xfrm>
          <a:prstGeom prst="rect">
            <a:avLst/>
          </a:prstGeom>
        </p:spPr>
      </p:pic>
      <p:sp>
        <p:nvSpPr>
          <p:cNvPr id="19" name="ZoneTexte 18"/>
          <p:cNvSpPr txBox="1"/>
          <p:nvPr/>
        </p:nvSpPr>
        <p:spPr>
          <a:xfrm>
            <a:off x="1485900" y="3648737"/>
            <a:ext cx="74985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latin typeface="Arial Narrow"/>
                <a:cs typeface="Arial Narrow"/>
              </a:rPr>
              <a:t>We can check if the system supports NUMA API with </a:t>
            </a:r>
            <a:r>
              <a:rPr lang="en-GB" dirty="0" err="1" smtClean="0">
                <a:solidFill>
                  <a:srgbClr val="C0654C"/>
                </a:solidFill>
                <a:latin typeface="Arial Narrow"/>
                <a:cs typeface="Arial Narrow"/>
              </a:rPr>
              <a:t>numa_available</a:t>
            </a:r>
            <a:r>
              <a:rPr lang="en-GB" dirty="0" smtClean="0">
                <a:solidFill>
                  <a:srgbClr val="C0654C"/>
                </a:solidFill>
                <a:latin typeface="Arial Narrow"/>
                <a:cs typeface="Arial Narrow"/>
              </a:rPr>
              <a:t>()</a:t>
            </a:r>
            <a:endParaRPr lang="en-GB" dirty="0">
              <a:solidFill>
                <a:srgbClr val="C0654C"/>
              </a:solidFill>
              <a:latin typeface="Arial Narrow"/>
              <a:cs typeface="Arial Narrow"/>
            </a:endParaRPr>
          </a:p>
        </p:txBody>
      </p:sp>
      <p:pic>
        <p:nvPicPr>
          <p:cNvPr id="3" name="Image 2" descr="Capture d’écran 2019-05-15 à 03.54.08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3950" y="4521200"/>
            <a:ext cx="5041900" cy="431800"/>
          </a:xfrm>
          <a:prstGeom prst="rect">
            <a:avLst/>
          </a:prstGeom>
        </p:spPr>
      </p:pic>
      <p:pic>
        <p:nvPicPr>
          <p:cNvPr id="20" name="Image 19" descr="Capture d’écran 2019-05-06 à 04.41.30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3950" y="5079712"/>
            <a:ext cx="488950" cy="451815"/>
          </a:xfrm>
          <a:prstGeom prst="rect">
            <a:avLst/>
          </a:prstGeom>
        </p:spPr>
      </p:pic>
      <p:sp>
        <p:nvSpPr>
          <p:cNvPr id="21" name="ZoneTexte 20"/>
          <p:cNvSpPr txBox="1"/>
          <p:nvPr/>
        </p:nvSpPr>
        <p:spPr>
          <a:xfrm>
            <a:off x="1485900" y="5155912"/>
            <a:ext cx="74985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latin typeface="Arial Narrow"/>
                <a:cs typeface="Arial Narrow"/>
              </a:rPr>
              <a:t>We allocate the memory on a specific node (</a:t>
            </a:r>
            <a:r>
              <a:rPr lang="en-GB" dirty="0" err="1" smtClean="0">
                <a:latin typeface="Arial Narrow"/>
                <a:cs typeface="Arial Narrow"/>
              </a:rPr>
              <a:t>node_id</a:t>
            </a:r>
            <a:r>
              <a:rPr lang="en-GB" dirty="0" smtClean="0">
                <a:latin typeface="Arial Narrow"/>
                <a:cs typeface="Arial Narrow"/>
              </a:rPr>
              <a:t>) using </a:t>
            </a:r>
            <a:r>
              <a:rPr lang="en-GB" dirty="0" err="1" smtClean="0">
                <a:solidFill>
                  <a:srgbClr val="C0654C"/>
                </a:solidFill>
                <a:latin typeface="Arial Narrow"/>
                <a:cs typeface="Arial Narrow"/>
              </a:rPr>
              <a:t>numa_malloc_onnode</a:t>
            </a:r>
            <a:r>
              <a:rPr lang="en-GB" dirty="0" smtClean="0">
                <a:solidFill>
                  <a:srgbClr val="C0654C"/>
                </a:solidFill>
                <a:latin typeface="Arial Narrow"/>
                <a:cs typeface="Arial Narrow"/>
              </a:rPr>
              <a:t>()</a:t>
            </a:r>
            <a:endParaRPr lang="en-GB" dirty="0">
              <a:solidFill>
                <a:srgbClr val="C0654C"/>
              </a:solidFill>
              <a:latin typeface="Arial Narrow"/>
              <a:cs typeface="Arial Narrow"/>
            </a:endParaRPr>
          </a:p>
        </p:txBody>
      </p:sp>
      <p:pic>
        <p:nvPicPr>
          <p:cNvPr id="22" name="Image 21" descr="Capture d’écran 2019-05-06 à 04.41.30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3950" y="5504646"/>
            <a:ext cx="488950" cy="451815"/>
          </a:xfrm>
          <a:prstGeom prst="rect">
            <a:avLst/>
          </a:prstGeom>
        </p:spPr>
      </p:pic>
      <p:sp>
        <p:nvSpPr>
          <p:cNvPr id="23" name="ZoneTexte 22"/>
          <p:cNvSpPr txBox="1"/>
          <p:nvPr/>
        </p:nvSpPr>
        <p:spPr>
          <a:xfrm>
            <a:off x="1485900" y="5580846"/>
            <a:ext cx="74985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latin typeface="Arial Narrow"/>
                <a:cs typeface="Arial Narrow"/>
              </a:rPr>
              <a:t>The memory allocated using </a:t>
            </a:r>
            <a:r>
              <a:rPr lang="en-GB" dirty="0" err="1" smtClean="0">
                <a:solidFill>
                  <a:srgbClr val="C0654C"/>
                </a:solidFill>
                <a:latin typeface="Arial Narrow"/>
                <a:cs typeface="Arial Narrow"/>
              </a:rPr>
              <a:t>numa_malloc_onnode</a:t>
            </a:r>
            <a:r>
              <a:rPr lang="en-GB" dirty="0" smtClean="0">
                <a:solidFill>
                  <a:srgbClr val="C0654C"/>
                </a:solidFill>
                <a:latin typeface="Arial Narrow"/>
                <a:cs typeface="Arial Narrow"/>
              </a:rPr>
              <a:t>()</a:t>
            </a:r>
            <a:r>
              <a:rPr lang="en-GB" dirty="0" smtClean="0">
                <a:latin typeface="Arial Narrow"/>
                <a:cs typeface="Arial Narrow"/>
              </a:rPr>
              <a:t> is released using </a:t>
            </a:r>
            <a:r>
              <a:rPr lang="en-GB" dirty="0" err="1" smtClean="0">
                <a:solidFill>
                  <a:srgbClr val="C0654C"/>
                </a:solidFill>
                <a:latin typeface="Arial Narrow"/>
                <a:cs typeface="Arial Narrow"/>
              </a:rPr>
              <a:t>numa_free</a:t>
            </a:r>
            <a:r>
              <a:rPr lang="en-GB" dirty="0" smtClean="0">
                <a:solidFill>
                  <a:srgbClr val="C0654C"/>
                </a:solidFill>
                <a:latin typeface="Arial Narrow"/>
                <a:cs typeface="Arial Narrow"/>
              </a:rPr>
              <a:t>()</a:t>
            </a:r>
            <a:endParaRPr lang="en-GB" dirty="0">
              <a:solidFill>
                <a:srgbClr val="C0654C"/>
              </a:solidFill>
              <a:latin typeface="Arial Narrow"/>
              <a:cs typeface="Arial Narrow"/>
            </a:endParaRPr>
          </a:p>
        </p:txBody>
      </p:sp>
    </p:spTree>
    <p:extLst>
      <p:ext uri="{BB962C8B-B14F-4D97-AF65-F5344CB8AC3E}">
        <p14:creationId xmlns:p14="http://schemas.microsoft.com/office/powerpoint/2010/main" val="322351039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7" grpId="0"/>
      <p:bldP spid="19" grpId="0"/>
      <p:bldP spid="21" grpId="0"/>
      <p:bldP spid="2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332300" y="274638"/>
            <a:ext cx="7601388" cy="1143000"/>
          </a:xfrm>
        </p:spPr>
        <p:txBody>
          <a:bodyPr>
            <a:normAutofit/>
          </a:bodyPr>
          <a:lstStyle/>
          <a:p>
            <a:r>
              <a:rPr lang="en-GB" dirty="0" smtClean="0"/>
              <a:t>Programming &amp; Managing NUMA</a:t>
            </a:r>
            <a:endParaRPr lang="en-GB" dirty="0"/>
          </a:p>
        </p:txBody>
      </p:sp>
      <p:cxnSp>
        <p:nvCxnSpPr>
          <p:cNvPr id="9" name="Connecteur droit 8"/>
          <p:cNvCxnSpPr/>
          <p:nvPr/>
        </p:nvCxnSpPr>
        <p:spPr>
          <a:xfrm>
            <a:off x="1435608" y="1232759"/>
            <a:ext cx="7498080" cy="24904"/>
          </a:xfrm>
          <a:prstGeom prst="line">
            <a:avLst/>
          </a:prstGeom>
          <a:ln w="57150" cmpd="thinThick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4" name="Image 1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97981" y="6251816"/>
            <a:ext cx="678407" cy="565340"/>
          </a:xfrm>
          <a:prstGeom prst="rect">
            <a:avLst/>
          </a:prstGeom>
        </p:spPr>
      </p:pic>
      <p:cxnSp>
        <p:nvCxnSpPr>
          <p:cNvPr id="16" name="Connecteur droit 15"/>
          <p:cNvCxnSpPr/>
          <p:nvPr/>
        </p:nvCxnSpPr>
        <p:spPr>
          <a:xfrm flipV="1">
            <a:off x="1435608" y="6211044"/>
            <a:ext cx="7498080" cy="3416"/>
          </a:xfrm>
          <a:prstGeom prst="line">
            <a:avLst/>
          </a:prstGeom>
          <a:ln>
            <a:solidFill>
              <a:schemeClr val="accent6">
                <a:lumMod val="40000"/>
                <a:lumOff val="60000"/>
              </a:schemeClr>
            </a:solidFill>
          </a:ln>
          <a:effectLst/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11" name="ZoneTexte 10"/>
          <p:cNvSpPr txBox="1"/>
          <p:nvPr/>
        </p:nvSpPr>
        <p:spPr>
          <a:xfrm>
            <a:off x="1336000" y="6226057"/>
            <a:ext cx="4470895" cy="66377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10000"/>
              </a:lnSpc>
            </a:pPr>
            <a:r>
              <a:rPr lang="en-GB" b="1" smtClean="0">
                <a:solidFill>
                  <a:srgbClr val="CB00C7"/>
                </a:solidFill>
                <a:latin typeface="Arial Narrow Bold"/>
                <a:cs typeface="Arial Narrow Bold"/>
              </a:rPr>
              <a:t>N</a:t>
            </a:r>
            <a:r>
              <a:rPr lang="en-GB" smtClean="0">
                <a:solidFill>
                  <a:srgbClr val="CB00C7"/>
                </a:solidFill>
                <a:latin typeface="Arial Narrow Bold"/>
                <a:cs typeface="Arial Narrow Bold"/>
              </a:rPr>
              <a:t>on</a:t>
            </a:r>
            <a:r>
              <a:rPr lang="en-GB" smtClean="0">
                <a:solidFill>
                  <a:srgbClr val="CB00C7"/>
                </a:solidFill>
                <a:latin typeface="Arial Narrow Bold"/>
                <a:cs typeface="Arial Narrow Bold"/>
              </a:rPr>
              <a:t> </a:t>
            </a:r>
            <a:r>
              <a:rPr lang="en-GB" b="1" smtClean="0">
                <a:solidFill>
                  <a:srgbClr val="CB00C7"/>
                </a:solidFill>
                <a:latin typeface="Arial Narrow Bold"/>
                <a:cs typeface="Arial Narrow Bold"/>
              </a:rPr>
              <a:t>U</a:t>
            </a:r>
            <a:r>
              <a:rPr lang="en-GB" smtClean="0">
                <a:solidFill>
                  <a:srgbClr val="CB00C7"/>
                </a:solidFill>
                <a:latin typeface="Arial Narrow Bold"/>
                <a:cs typeface="Arial Narrow Bold"/>
              </a:rPr>
              <a:t>niform</a:t>
            </a:r>
            <a:r>
              <a:rPr lang="en-GB" smtClean="0">
                <a:solidFill>
                  <a:srgbClr val="CB00C7"/>
                </a:solidFill>
                <a:latin typeface="Arial Narrow Bold"/>
                <a:cs typeface="Arial Narrow Bold"/>
              </a:rPr>
              <a:t> </a:t>
            </a:r>
            <a:r>
              <a:rPr lang="en-GB" b="1" smtClean="0">
                <a:solidFill>
                  <a:srgbClr val="CB00C7"/>
                </a:solidFill>
                <a:latin typeface="Arial Narrow Bold"/>
                <a:cs typeface="Arial Narrow Bold"/>
              </a:rPr>
              <a:t>M</a:t>
            </a:r>
            <a:r>
              <a:rPr lang="en-GB" smtClean="0">
                <a:solidFill>
                  <a:srgbClr val="CB00C7"/>
                </a:solidFill>
                <a:latin typeface="Arial Narrow Bold"/>
                <a:cs typeface="Arial Narrow Bold"/>
              </a:rPr>
              <a:t>emory </a:t>
            </a:r>
            <a:r>
              <a:rPr lang="en-GB" b="1" smtClean="0">
                <a:solidFill>
                  <a:srgbClr val="CB00C7"/>
                </a:solidFill>
                <a:latin typeface="Arial Narrow Bold"/>
                <a:cs typeface="Arial Narrow Bold"/>
              </a:rPr>
              <a:t>A</a:t>
            </a:r>
            <a:r>
              <a:rPr lang="en-GB" smtClean="0">
                <a:solidFill>
                  <a:srgbClr val="CB00C7"/>
                </a:solidFill>
                <a:latin typeface="Arial Narrow Bold"/>
                <a:cs typeface="Arial Narrow Bold"/>
              </a:rPr>
              <a:t>ccess (</a:t>
            </a:r>
            <a:r>
              <a:rPr lang="en-GB" b="1" smtClean="0">
                <a:solidFill>
                  <a:srgbClr val="CB00C7"/>
                </a:solidFill>
                <a:latin typeface="Arial Narrow Bold"/>
                <a:cs typeface="Arial Narrow Bold"/>
              </a:rPr>
              <a:t>NUMA</a:t>
            </a:r>
            <a:r>
              <a:rPr lang="en-GB" smtClean="0">
                <a:solidFill>
                  <a:srgbClr val="CB00C7"/>
                </a:solidFill>
                <a:latin typeface="Arial Narrow Bold"/>
                <a:cs typeface="Arial Narrow Bold"/>
              </a:rPr>
              <a:t>)</a:t>
            </a:r>
            <a:endParaRPr lang="en-GB" smtClean="0">
              <a:solidFill>
                <a:srgbClr val="CB00C7"/>
              </a:solidFill>
              <a:latin typeface="Arial Narrow Bold"/>
              <a:cs typeface="Arial Narrow Bold"/>
            </a:endParaRPr>
          </a:p>
          <a:p>
            <a:pPr>
              <a:lnSpc>
                <a:spcPct val="110000"/>
              </a:lnSpc>
            </a:pPr>
            <a:r>
              <a:rPr lang="en-GB" sz="1600" smtClean="0">
                <a:solidFill>
                  <a:schemeClr val="accent6"/>
                </a:solidFill>
                <a:latin typeface="Arial Narrow Bold"/>
                <a:cs typeface="Arial Narrow Bold"/>
              </a:rPr>
              <a:t>Claude TADONKI – UFF – Niteroi (Brazil) – May 15, 2019</a:t>
            </a:r>
            <a:endParaRPr lang="en-GB" sz="1600">
              <a:solidFill>
                <a:schemeClr val="accent6"/>
              </a:solidFill>
              <a:latin typeface="Arial Narrow Bold"/>
              <a:cs typeface="Arial Narrow Bold"/>
            </a:endParaRPr>
          </a:p>
        </p:txBody>
      </p:sp>
      <p:pic>
        <p:nvPicPr>
          <p:cNvPr id="10" name="Imag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29538" y="6275388"/>
            <a:ext cx="1163637" cy="481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Image 2" descr="Capture d’écran 2019-05-15 à 04.07.58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5608" y="1454150"/>
            <a:ext cx="5753100" cy="774700"/>
          </a:xfrm>
          <a:prstGeom prst="rect">
            <a:avLst/>
          </a:prstGeom>
        </p:spPr>
      </p:pic>
      <p:pic>
        <p:nvPicPr>
          <p:cNvPr id="12" name="Image 11" descr="Capture d’écran 2019-05-06 à 04.41.30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5608" y="2235200"/>
            <a:ext cx="488950" cy="451815"/>
          </a:xfrm>
          <a:prstGeom prst="rect">
            <a:avLst/>
          </a:prstGeom>
        </p:spPr>
      </p:pic>
      <p:sp>
        <p:nvSpPr>
          <p:cNvPr id="13" name="ZoneTexte 12"/>
          <p:cNvSpPr txBox="1"/>
          <p:nvPr/>
        </p:nvSpPr>
        <p:spPr>
          <a:xfrm>
            <a:off x="1797558" y="2311400"/>
            <a:ext cx="6985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latin typeface="Arial Narrow"/>
                <a:cs typeface="Arial Narrow"/>
              </a:rPr>
              <a:t>We can bind a thread to a specific core (using its id)</a:t>
            </a:r>
            <a:endParaRPr lang="en-GB" dirty="0">
              <a:solidFill>
                <a:srgbClr val="C0654C"/>
              </a:solidFill>
              <a:latin typeface="Arial Narrow"/>
              <a:cs typeface="Arial Narrow"/>
            </a:endParaRPr>
          </a:p>
        </p:txBody>
      </p:sp>
      <p:pic>
        <p:nvPicPr>
          <p:cNvPr id="15" name="Image 14" descr="Capture d’écran 2019-05-06 à 04.41.30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5608" y="2819400"/>
            <a:ext cx="488950" cy="451815"/>
          </a:xfrm>
          <a:prstGeom prst="rect">
            <a:avLst/>
          </a:prstGeom>
        </p:spPr>
      </p:pic>
      <p:sp>
        <p:nvSpPr>
          <p:cNvPr id="17" name="ZoneTexte 16"/>
          <p:cNvSpPr txBox="1"/>
          <p:nvPr/>
        </p:nvSpPr>
        <p:spPr>
          <a:xfrm>
            <a:off x="1797558" y="2895600"/>
            <a:ext cx="72321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latin typeface="Arial Narrow"/>
                <a:cs typeface="Arial Narrow"/>
              </a:rPr>
              <a:t>We should consider the global NUMA packaging when allocating a thread to a core</a:t>
            </a:r>
            <a:endParaRPr lang="en-GB" dirty="0">
              <a:solidFill>
                <a:srgbClr val="C0654C"/>
              </a:solidFill>
              <a:latin typeface="Arial Narrow"/>
              <a:cs typeface="Arial Narrow"/>
            </a:endParaRPr>
          </a:p>
        </p:txBody>
      </p:sp>
    </p:spTree>
    <p:extLst>
      <p:ext uri="{BB962C8B-B14F-4D97-AF65-F5344CB8AC3E}">
        <p14:creationId xmlns:p14="http://schemas.microsoft.com/office/powerpoint/2010/main" val="26977285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332300" y="274638"/>
            <a:ext cx="7601388" cy="1143000"/>
          </a:xfrm>
        </p:spPr>
        <p:txBody>
          <a:bodyPr/>
          <a:lstStyle/>
          <a:p>
            <a:r>
              <a:rPr lang="fr-FR" dirty="0" smtClean="0"/>
              <a:t>NUMA-</a:t>
            </a:r>
            <a:r>
              <a:rPr lang="fr-FR" dirty="0" err="1" smtClean="0"/>
              <a:t>aware</a:t>
            </a:r>
            <a:r>
              <a:rPr lang="fr-FR" dirty="0" smtClean="0"/>
              <a:t> Wilson-Dirac</a:t>
            </a:r>
            <a:endParaRPr lang="fr-FR" dirty="0"/>
          </a:p>
        </p:txBody>
      </p:sp>
      <p:cxnSp>
        <p:nvCxnSpPr>
          <p:cNvPr id="9" name="Connecteur droit 8"/>
          <p:cNvCxnSpPr/>
          <p:nvPr/>
        </p:nvCxnSpPr>
        <p:spPr>
          <a:xfrm>
            <a:off x="1435608" y="1232759"/>
            <a:ext cx="7498080" cy="24904"/>
          </a:xfrm>
          <a:prstGeom prst="line">
            <a:avLst/>
          </a:prstGeom>
          <a:ln w="57150" cmpd="thinThick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4" name="Image 1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97981" y="6251816"/>
            <a:ext cx="678407" cy="565340"/>
          </a:xfrm>
          <a:prstGeom prst="rect">
            <a:avLst/>
          </a:prstGeom>
        </p:spPr>
      </p:pic>
      <p:cxnSp>
        <p:nvCxnSpPr>
          <p:cNvPr id="16" name="Connecteur droit 15"/>
          <p:cNvCxnSpPr/>
          <p:nvPr/>
        </p:nvCxnSpPr>
        <p:spPr>
          <a:xfrm flipV="1">
            <a:off x="1435608" y="6211044"/>
            <a:ext cx="7498080" cy="3416"/>
          </a:xfrm>
          <a:prstGeom prst="line">
            <a:avLst/>
          </a:prstGeom>
          <a:ln>
            <a:solidFill>
              <a:schemeClr val="accent6">
                <a:lumMod val="40000"/>
                <a:lumOff val="60000"/>
              </a:schemeClr>
            </a:solidFill>
          </a:ln>
          <a:effectLst/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11" name="ZoneTexte 10"/>
          <p:cNvSpPr txBox="1"/>
          <p:nvPr/>
        </p:nvSpPr>
        <p:spPr>
          <a:xfrm>
            <a:off x="1336000" y="6226057"/>
            <a:ext cx="4470895" cy="66377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10000"/>
              </a:lnSpc>
            </a:pPr>
            <a:r>
              <a:rPr lang="fr-FR" b="1" dirty="0" smtClean="0">
                <a:solidFill>
                  <a:srgbClr val="CB00C7"/>
                </a:solidFill>
                <a:latin typeface="Arial Narrow Bold"/>
                <a:cs typeface="Arial Narrow Bold"/>
              </a:rPr>
              <a:t>N</a:t>
            </a:r>
            <a:r>
              <a:rPr lang="fr-FR" dirty="0" smtClean="0">
                <a:solidFill>
                  <a:srgbClr val="CB00C7"/>
                </a:solidFill>
                <a:latin typeface="Arial Narrow Bold"/>
                <a:cs typeface="Arial Narrow Bold"/>
              </a:rPr>
              <a:t>on</a:t>
            </a:r>
            <a:r>
              <a:rPr lang="fr-FR" dirty="0" smtClean="0">
                <a:solidFill>
                  <a:srgbClr val="CB00C7"/>
                </a:solidFill>
                <a:latin typeface="Arial Narrow Bold"/>
                <a:cs typeface="Arial Narrow Bold"/>
              </a:rPr>
              <a:t> </a:t>
            </a:r>
            <a:r>
              <a:rPr lang="fr-FR" b="1" dirty="0" smtClean="0">
                <a:solidFill>
                  <a:srgbClr val="CB00C7"/>
                </a:solidFill>
                <a:latin typeface="Arial Narrow Bold"/>
                <a:cs typeface="Arial Narrow Bold"/>
              </a:rPr>
              <a:t>U</a:t>
            </a:r>
            <a:r>
              <a:rPr lang="fr-FR" dirty="0" smtClean="0">
                <a:solidFill>
                  <a:srgbClr val="CB00C7"/>
                </a:solidFill>
                <a:latin typeface="Arial Narrow Bold"/>
                <a:cs typeface="Arial Narrow Bold"/>
              </a:rPr>
              <a:t>niform</a:t>
            </a:r>
            <a:r>
              <a:rPr lang="fr-FR" dirty="0" smtClean="0">
                <a:solidFill>
                  <a:srgbClr val="CB00C7"/>
                </a:solidFill>
                <a:latin typeface="Arial Narrow Bold"/>
                <a:cs typeface="Arial Narrow Bold"/>
              </a:rPr>
              <a:t> </a:t>
            </a:r>
            <a:r>
              <a:rPr lang="fr-FR" b="1" dirty="0" smtClean="0">
                <a:solidFill>
                  <a:srgbClr val="CB00C7"/>
                </a:solidFill>
                <a:latin typeface="Arial Narrow Bold"/>
                <a:cs typeface="Arial Narrow Bold"/>
              </a:rPr>
              <a:t>M</a:t>
            </a:r>
            <a:r>
              <a:rPr lang="fr-FR" dirty="0" smtClean="0">
                <a:solidFill>
                  <a:srgbClr val="CB00C7"/>
                </a:solidFill>
                <a:latin typeface="Arial Narrow Bold"/>
                <a:cs typeface="Arial Narrow Bold"/>
              </a:rPr>
              <a:t>emory </a:t>
            </a:r>
            <a:r>
              <a:rPr lang="fr-FR" b="1" dirty="0" smtClean="0">
                <a:solidFill>
                  <a:srgbClr val="CB00C7"/>
                </a:solidFill>
                <a:latin typeface="Arial Narrow Bold"/>
                <a:cs typeface="Arial Narrow Bold"/>
              </a:rPr>
              <a:t>A</a:t>
            </a:r>
            <a:r>
              <a:rPr lang="fr-FR" dirty="0" smtClean="0">
                <a:solidFill>
                  <a:srgbClr val="CB00C7"/>
                </a:solidFill>
                <a:latin typeface="Arial Narrow Bold"/>
                <a:cs typeface="Arial Narrow Bold"/>
              </a:rPr>
              <a:t>ccess (</a:t>
            </a:r>
            <a:r>
              <a:rPr lang="fr-FR" b="1" dirty="0" smtClean="0">
                <a:solidFill>
                  <a:srgbClr val="CB00C7"/>
                </a:solidFill>
                <a:latin typeface="Arial Narrow Bold"/>
                <a:cs typeface="Arial Narrow Bold"/>
              </a:rPr>
              <a:t>NUMA</a:t>
            </a:r>
            <a:r>
              <a:rPr lang="fr-FR" dirty="0" smtClean="0">
                <a:solidFill>
                  <a:srgbClr val="CB00C7"/>
                </a:solidFill>
                <a:latin typeface="Arial Narrow Bold"/>
                <a:cs typeface="Arial Narrow Bold"/>
              </a:rPr>
              <a:t>)</a:t>
            </a:r>
            <a:endParaRPr lang="fr-FR" dirty="0" smtClean="0">
              <a:solidFill>
                <a:srgbClr val="CB00C7"/>
              </a:solidFill>
              <a:latin typeface="Arial Narrow Bold"/>
              <a:cs typeface="Arial Narrow Bold"/>
            </a:endParaRPr>
          </a:p>
          <a:p>
            <a:pPr>
              <a:lnSpc>
                <a:spcPct val="110000"/>
              </a:lnSpc>
            </a:pPr>
            <a:r>
              <a:rPr lang="fr-FR" sz="1600" dirty="0" smtClean="0">
                <a:solidFill>
                  <a:schemeClr val="accent6"/>
                </a:solidFill>
                <a:latin typeface="Arial Narrow Bold"/>
                <a:cs typeface="Arial Narrow Bold"/>
              </a:rPr>
              <a:t>Claude TADONKI – </a:t>
            </a:r>
            <a:r>
              <a:rPr lang="fr-FR" sz="1600" dirty="0" smtClean="0">
                <a:solidFill>
                  <a:schemeClr val="accent6"/>
                </a:solidFill>
                <a:latin typeface="Arial Narrow Bold"/>
                <a:cs typeface="Arial Narrow Bold"/>
              </a:rPr>
              <a:t>UFF </a:t>
            </a:r>
            <a:r>
              <a:rPr lang="fr-FR" sz="1600" dirty="0" smtClean="0">
                <a:solidFill>
                  <a:schemeClr val="accent6"/>
                </a:solidFill>
                <a:latin typeface="Arial Narrow Bold"/>
                <a:cs typeface="Arial Narrow Bold"/>
              </a:rPr>
              <a:t>– </a:t>
            </a:r>
            <a:r>
              <a:rPr lang="fr-FR" sz="1600" dirty="0" smtClean="0">
                <a:solidFill>
                  <a:schemeClr val="accent6"/>
                </a:solidFill>
                <a:latin typeface="Arial Narrow Bold"/>
                <a:cs typeface="Arial Narrow Bold"/>
              </a:rPr>
              <a:t>Niteroi (</a:t>
            </a:r>
            <a:r>
              <a:rPr lang="fr-FR" sz="1600" dirty="0" err="1" smtClean="0">
                <a:solidFill>
                  <a:schemeClr val="accent6"/>
                </a:solidFill>
                <a:latin typeface="Arial Narrow Bold"/>
                <a:cs typeface="Arial Narrow Bold"/>
              </a:rPr>
              <a:t>Brazil</a:t>
            </a:r>
            <a:r>
              <a:rPr lang="fr-FR" sz="1600" dirty="0" smtClean="0">
                <a:solidFill>
                  <a:schemeClr val="accent6"/>
                </a:solidFill>
                <a:latin typeface="Arial Narrow Bold"/>
                <a:cs typeface="Arial Narrow Bold"/>
              </a:rPr>
              <a:t>) – May </a:t>
            </a:r>
            <a:r>
              <a:rPr lang="fr-FR" sz="1600" dirty="0" smtClean="0">
                <a:solidFill>
                  <a:schemeClr val="accent6"/>
                </a:solidFill>
                <a:latin typeface="Arial Narrow Bold"/>
                <a:cs typeface="Arial Narrow Bold"/>
              </a:rPr>
              <a:t>15, </a:t>
            </a:r>
            <a:r>
              <a:rPr lang="fr-FR" sz="1600" dirty="0" smtClean="0">
                <a:solidFill>
                  <a:schemeClr val="accent6"/>
                </a:solidFill>
                <a:latin typeface="Arial Narrow Bold"/>
                <a:cs typeface="Arial Narrow Bold"/>
              </a:rPr>
              <a:t>2019</a:t>
            </a:r>
            <a:endParaRPr lang="fr-FR" sz="1600" dirty="0">
              <a:solidFill>
                <a:schemeClr val="accent6"/>
              </a:solidFill>
              <a:latin typeface="Arial Narrow Bold"/>
              <a:cs typeface="Arial Narrow Bold"/>
            </a:endParaRPr>
          </a:p>
        </p:txBody>
      </p:sp>
      <p:pic>
        <p:nvPicPr>
          <p:cNvPr id="10" name="Imag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29538" y="6275388"/>
            <a:ext cx="1163637" cy="481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Image 11" descr="Capture d’écran 2017-04-23 à 23.44.33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2727" y="4219575"/>
            <a:ext cx="4495800" cy="170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Image 2" descr="Capture d’écran 2017-04-23 à 23.45.36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2727" y="1417638"/>
            <a:ext cx="4470400" cy="170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Image 14" descr="Capture d’écran 2017-04-23 à 23.46.35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8527" y="1365250"/>
            <a:ext cx="3234648" cy="3676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Flèche vers le bas 16"/>
          <p:cNvSpPr/>
          <p:nvPr/>
        </p:nvSpPr>
        <p:spPr>
          <a:xfrm>
            <a:off x="2027915" y="3113088"/>
            <a:ext cx="2735262" cy="1081087"/>
          </a:xfrm>
          <a:prstGeom prst="downArrow">
            <a:avLst/>
          </a:prstGeom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5" name="ZoneTexte 4"/>
          <p:cNvSpPr txBox="1"/>
          <p:nvPr/>
        </p:nvSpPr>
        <p:spPr>
          <a:xfrm>
            <a:off x="1346708" y="5867400"/>
            <a:ext cx="638648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600" dirty="0" smtClean="0">
                <a:solidFill>
                  <a:srgbClr val="8898C3"/>
                </a:solidFill>
              </a:rPr>
              <a:t>High Performance </a:t>
            </a:r>
            <a:r>
              <a:rPr lang="fr-FR" sz="1600" dirty="0" err="1" smtClean="0">
                <a:solidFill>
                  <a:srgbClr val="8898C3"/>
                </a:solidFill>
              </a:rPr>
              <a:t>Computing</a:t>
            </a:r>
            <a:r>
              <a:rPr lang="fr-FR" sz="1600" dirty="0" smtClean="0">
                <a:solidFill>
                  <a:srgbClr val="8898C3"/>
                </a:solidFill>
              </a:rPr>
              <a:t> and Simulation (HPCS) 2017 – </a:t>
            </a:r>
            <a:r>
              <a:rPr lang="fr-FR" sz="1600" dirty="0" err="1" smtClean="0">
                <a:solidFill>
                  <a:srgbClr val="8898C3"/>
                </a:solidFill>
              </a:rPr>
              <a:t>Genoa</a:t>
            </a:r>
            <a:r>
              <a:rPr lang="fr-FR" sz="1600" dirty="0" smtClean="0">
                <a:solidFill>
                  <a:srgbClr val="8898C3"/>
                </a:solidFill>
              </a:rPr>
              <a:t> (</a:t>
            </a:r>
            <a:r>
              <a:rPr lang="fr-FR" sz="1600" dirty="0" err="1" smtClean="0">
                <a:solidFill>
                  <a:srgbClr val="8898C3"/>
                </a:solidFill>
              </a:rPr>
              <a:t>Italy</a:t>
            </a:r>
            <a:r>
              <a:rPr lang="fr-FR" sz="1600" dirty="0" smtClean="0">
                <a:solidFill>
                  <a:srgbClr val="8898C3"/>
                </a:solidFill>
              </a:rPr>
              <a:t>)</a:t>
            </a:r>
            <a:endParaRPr lang="fr-FR" sz="1600" dirty="0">
              <a:solidFill>
                <a:srgbClr val="8898C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631399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332300" y="274638"/>
            <a:ext cx="7601388" cy="1143000"/>
          </a:xfrm>
        </p:spPr>
        <p:txBody>
          <a:bodyPr/>
          <a:lstStyle/>
          <a:p>
            <a:r>
              <a:rPr lang="fr-FR" dirty="0" smtClean="0"/>
              <a:t>Harris Corner </a:t>
            </a:r>
            <a:r>
              <a:rPr lang="fr-FR" dirty="0" err="1" smtClean="0"/>
              <a:t>Detection</a:t>
            </a:r>
            <a:endParaRPr lang="fr-FR" dirty="0"/>
          </a:p>
        </p:txBody>
      </p:sp>
      <p:cxnSp>
        <p:nvCxnSpPr>
          <p:cNvPr id="9" name="Connecteur droit 8"/>
          <p:cNvCxnSpPr/>
          <p:nvPr/>
        </p:nvCxnSpPr>
        <p:spPr>
          <a:xfrm>
            <a:off x="1435608" y="1232759"/>
            <a:ext cx="7498080" cy="24904"/>
          </a:xfrm>
          <a:prstGeom prst="line">
            <a:avLst/>
          </a:prstGeom>
          <a:ln w="57150" cmpd="thinThick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4" name="Image 1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97981" y="6251816"/>
            <a:ext cx="678407" cy="565340"/>
          </a:xfrm>
          <a:prstGeom prst="rect">
            <a:avLst/>
          </a:prstGeom>
        </p:spPr>
      </p:pic>
      <p:cxnSp>
        <p:nvCxnSpPr>
          <p:cNvPr id="16" name="Connecteur droit 15"/>
          <p:cNvCxnSpPr/>
          <p:nvPr/>
        </p:nvCxnSpPr>
        <p:spPr>
          <a:xfrm flipV="1">
            <a:off x="1435608" y="6211044"/>
            <a:ext cx="7498080" cy="3416"/>
          </a:xfrm>
          <a:prstGeom prst="line">
            <a:avLst/>
          </a:prstGeom>
          <a:ln>
            <a:solidFill>
              <a:schemeClr val="accent6">
                <a:lumMod val="40000"/>
                <a:lumOff val="60000"/>
              </a:schemeClr>
            </a:solidFill>
          </a:ln>
          <a:effectLst/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11" name="ZoneTexte 10"/>
          <p:cNvSpPr txBox="1"/>
          <p:nvPr/>
        </p:nvSpPr>
        <p:spPr>
          <a:xfrm>
            <a:off x="1336000" y="6226057"/>
            <a:ext cx="4470895" cy="66377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10000"/>
              </a:lnSpc>
            </a:pPr>
            <a:r>
              <a:rPr lang="fr-FR" b="1" dirty="0" smtClean="0">
                <a:solidFill>
                  <a:srgbClr val="CB00C7"/>
                </a:solidFill>
                <a:latin typeface="Arial Narrow Bold"/>
                <a:cs typeface="Arial Narrow Bold"/>
              </a:rPr>
              <a:t>N</a:t>
            </a:r>
            <a:r>
              <a:rPr lang="fr-FR" dirty="0" smtClean="0">
                <a:solidFill>
                  <a:srgbClr val="CB00C7"/>
                </a:solidFill>
                <a:latin typeface="Arial Narrow Bold"/>
                <a:cs typeface="Arial Narrow Bold"/>
              </a:rPr>
              <a:t>on</a:t>
            </a:r>
            <a:r>
              <a:rPr lang="fr-FR" dirty="0" smtClean="0">
                <a:solidFill>
                  <a:srgbClr val="CB00C7"/>
                </a:solidFill>
                <a:latin typeface="Arial Narrow Bold"/>
                <a:cs typeface="Arial Narrow Bold"/>
              </a:rPr>
              <a:t> </a:t>
            </a:r>
            <a:r>
              <a:rPr lang="fr-FR" b="1" dirty="0" smtClean="0">
                <a:solidFill>
                  <a:srgbClr val="CB00C7"/>
                </a:solidFill>
                <a:latin typeface="Arial Narrow Bold"/>
                <a:cs typeface="Arial Narrow Bold"/>
              </a:rPr>
              <a:t>U</a:t>
            </a:r>
            <a:r>
              <a:rPr lang="fr-FR" dirty="0" smtClean="0">
                <a:solidFill>
                  <a:srgbClr val="CB00C7"/>
                </a:solidFill>
                <a:latin typeface="Arial Narrow Bold"/>
                <a:cs typeface="Arial Narrow Bold"/>
              </a:rPr>
              <a:t>niform</a:t>
            </a:r>
            <a:r>
              <a:rPr lang="fr-FR" dirty="0" smtClean="0">
                <a:solidFill>
                  <a:srgbClr val="CB00C7"/>
                </a:solidFill>
                <a:latin typeface="Arial Narrow Bold"/>
                <a:cs typeface="Arial Narrow Bold"/>
              </a:rPr>
              <a:t> </a:t>
            </a:r>
            <a:r>
              <a:rPr lang="fr-FR" b="1" dirty="0" smtClean="0">
                <a:solidFill>
                  <a:srgbClr val="CB00C7"/>
                </a:solidFill>
                <a:latin typeface="Arial Narrow Bold"/>
                <a:cs typeface="Arial Narrow Bold"/>
              </a:rPr>
              <a:t>M</a:t>
            </a:r>
            <a:r>
              <a:rPr lang="fr-FR" dirty="0" smtClean="0">
                <a:solidFill>
                  <a:srgbClr val="CB00C7"/>
                </a:solidFill>
                <a:latin typeface="Arial Narrow Bold"/>
                <a:cs typeface="Arial Narrow Bold"/>
              </a:rPr>
              <a:t>emory </a:t>
            </a:r>
            <a:r>
              <a:rPr lang="fr-FR" b="1" dirty="0" smtClean="0">
                <a:solidFill>
                  <a:srgbClr val="CB00C7"/>
                </a:solidFill>
                <a:latin typeface="Arial Narrow Bold"/>
                <a:cs typeface="Arial Narrow Bold"/>
              </a:rPr>
              <a:t>A</a:t>
            </a:r>
            <a:r>
              <a:rPr lang="fr-FR" dirty="0" smtClean="0">
                <a:solidFill>
                  <a:srgbClr val="CB00C7"/>
                </a:solidFill>
                <a:latin typeface="Arial Narrow Bold"/>
                <a:cs typeface="Arial Narrow Bold"/>
              </a:rPr>
              <a:t>ccess (</a:t>
            </a:r>
            <a:r>
              <a:rPr lang="fr-FR" b="1" dirty="0" smtClean="0">
                <a:solidFill>
                  <a:srgbClr val="CB00C7"/>
                </a:solidFill>
                <a:latin typeface="Arial Narrow Bold"/>
                <a:cs typeface="Arial Narrow Bold"/>
              </a:rPr>
              <a:t>NUMA</a:t>
            </a:r>
            <a:r>
              <a:rPr lang="fr-FR" dirty="0" smtClean="0">
                <a:solidFill>
                  <a:srgbClr val="CB00C7"/>
                </a:solidFill>
                <a:latin typeface="Arial Narrow Bold"/>
                <a:cs typeface="Arial Narrow Bold"/>
              </a:rPr>
              <a:t>)</a:t>
            </a:r>
            <a:endParaRPr lang="fr-FR" dirty="0" smtClean="0">
              <a:solidFill>
                <a:srgbClr val="CB00C7"/>
              </a:solidFill>
              <a:latin typeface="Arial Narrow Bold"/>
              <a:cs typeface="Arial Narrow Bold"/>
            </a:endParaRPr>
          </a:p>
          <a:p>
            <a:pPr>
              <a:lnSpc>
                <a:spcPct val="110000"/>
              </a:lnSpc>
            </a:pPr>
            <a:r>
              <a:rPr lang="fr-FR" sz="1600" dirty="0" smtClean="0">
                <a:solidFill>
                  <a:schemeClr val="accent6"/>
                </a:solidFill>
                <a:latin typeface="Arial Narrow Bold"/>
                <a:cs typeface="Arial Narrow Bold"/>
              </a:rPr>
              <a:t>Claude TADONKI – </a:t>
            </a:r>
            <a:r>
              <a:rPr lang="fr-FR" sz="1600" dirty="0" smtClean="0">
                <a:solidFill>
                  <a:schemeClr val="accent6"/>
                </a:solidFill>
                <a:latin typeface="Arial Narrow Bold"/>
                <a:cs typeface="Arial Narrow Bold"/>
              </a:rPr>
              <a:t>UFF </a:t>
            </a:r>
            <a:r>
              <a:rPr lang="fr-FR" sz="1600" dirty="0" smtClean="0">
                <a:solidFill>
                  <a:schemeClr val="accent6"/>
                </a:solidFill>
                <a:latin typeface="Arial Narrow Bold"/>
                <a:cs typeface="Arial Narrow Bold"/>
              </a:rPr>
              <a:t>– </a:t>
            </a:r>
            <a:r>
              <a:rPr lang="fr-FR" sz="1600" dirty="0" smtClean="0">
                <a:solidFill>
                  <a:schemeClr val="accent6"/>
                </a:solidFill>
                <a:latin typeface="Arial Narrow Bold"/>
                <a:cs typeface="Arial Narrow Bold"/>
              </a:rPr>
              <a:t>Niteroi (</a:t>
            </a:r>
            <a:r>
              <a:rPr lang="fr-FR" sz="1600" dirty="0" err="1" smtClean="0">
                <a:solidFill>
                  <a:schemeClr val="accent6"/>
                </a:solidFill>
                <a:latin typeface="Arial Narrow Bold"/>
                <a:cs typeface="Arial Narrow Bold"/>
              </a:rPr>
              <a:t>Brazil</a:t>
            </a:r>
            <a:r>
              <a:rPr lang="fr-FR" sz="1600" dirty="0" smtClean="0">
                <a:solidFill>
                  <a:schemeClr val="accent6"/>
                </a:solidFill>
                <a:latin typeface="Arial Narrow Bold"/>
                <a:cs typeface="Arial Narrow Bold"/>
              </a:rPr>
              <a:t>) – May </a:t>
            </a:r>
            <a:r>
              <a:rPr lang="fr-FR" sz="1600" dirty="0" smtClean="0">
                <a:solidFill>
                  <a:schemeClr val="accent6"/>
                </a:solidFill>
                <a:latin typeface="Arial Narrow Bold"/>
                <a:cs typeface="Arial Narrow Bold"/>
              </a:rPr>
              <a:t>15, </a:t>
            </a:r>
            <a:r>
              <a:rPr lang="fr-FR" sz="1600" dirty="0" smtClean="0">
                <a:solidFill>
                  <a:schemeClr val="accent6"/>
                </a:solidFill>
                <a:latin typeface="Arial Narrow Bold"/>
                <a:cs typeface="Arial Narrow Bold"/>
              </a:rPr>
              <a:t>2019</a:t>
            </a:r>
            <a:endParaRPr lang="fr-FR" sz="1600" dirty="0">
              <a:solidFill>
                <a:schemeClr val="accent6"/>
              </a:solidFill>
              <a:latin typeface="Arial Narrow Bold"/>
              <a:cs typeface="Arial Narrow Bold"/>
            </a:endParaRPr>
          </a:p>
        </p:txBody>
      </p:sp>
      <p:pic>
        <p:nvPicPr>
          <p:cNvPr id="10" name="Imag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29538" y="6275388"/>
            <a:ext cx="1163637" cy="481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Image 19" descr="Capture d’écran 2018-04-15 à 14.05.46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5575" y="1339748"/>
            <a:ext cx="7467600" cy="1811666"/>
          </a:xfrm>
          <a:prstGeom prst="rect">
            <a:avLst/>
          </a:prstGeom>
        </p:spPr>
      </p:pic>
      <p:pic>
        <p:nvPicPr>
          <p:cNvPr id="21" name="Image 20" descr="Capture d’écran 2018-04-15 à 14.19.51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7938" y="3164114"/>
            <a:ext cx="7456553" cy="29715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272974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332300" y="274638"/>
            <a:ext cx="7601388" cy="1143000"/>
          </a:xfrm>
        </p:spPr>
        <p:txBody>
          <a:bodyPr/>
          <a:lstStyle/>
          <a:p>
            <a:r>
              <a:rPr lang="fr-FR" dirty="0" smtClean="0"/>
              <a:t>NUMA-</a:t>
            </a:r>
            <a:r>
              <a:rPr lang="fr-FR" dirty="0" err="1" smtClean="0"/>
              <a:t>aware</a:t>
            </a:r>
            <a:r>
              <a:rPr lang="fr-FR" dirty="0" smtClean="0"/>
              <a:t> Corner </a:t>
            </a:r>
            <a:r>
              <a:rPr lang="fr-FR" dirty="0" err="1" smtClean="0"/>
              <a:t>Detection</a:t>
            </a:r>
            <a:endParaRPr lang="fr-FR" dirty="0"/>
          </a:p>
        </p:txBody>
      </p:sp>
      <p:cxnSp>
        <p:nvCxnSpPr>
          <p:cNvPr id="9" name="Connecteur droit 8"/>
          <p:cNvCxnSpPr/>
          <p:nvPr/>
        </p:nvCxnSpPr>
        <p:spPr>
          <a:xfrm>
            <a:off x="1435608" y="1232759"/>
            <a:ext cx="7498080" cy="24904"/>
          </a:xfrm>
          <a:prstGeom prst="line">
            <a:avLst/>
          </a:prstGeom>
          <a:ln w="57150" cmpd="thinThick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4" name="Image 1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97981" y="6251816"/>
            <a:ext cx="678407" cy="565340"/>
          </a:xfrm>
          <a:prstGeom prst="rect">
            <a:avLst/>
          </a:prstGeom>
        </p:spPr>
      </p:pic>
      <p:cxnSp>
        <p:nvCxnSpPr>
          <p:cNvPr id="16" name="Connecteur droit 15"/>
          <p:cNvCxnSpPr/>
          <p:nvPr/>
        </p:nvCxnSpPr>
        <p:spPr>
          <a:xfrm flipV="1">
            <a:off x="1435608" y="6211044"/>
            <a:ext cx="7498080" cy="3416"/>
          </a:xfrm>
          <a:prstGeom prst="line">
            <a:avLst/>
          </a:prstGeom>
          <a:ln>
            <a:solidFill>
              <a:schemeClr val="accent6">
                <a:lumMod val="40000"/>
                <a:lumOff val="60000"/>
              </a:schemeClr>
            </a:solidFill>
          </a:ln>
          <a:effectLst/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11" name="ZoneTexte 10"/>
          <p:cNvSpPr txBox="1"/>
          <p:nvPr/>
        </p:nvSpPr>
        <p:spPr>
          <a:xfrm>
            <a:off x="1336000" y="6226057"/>
            <a:ext cx="4470895" cy="66377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10000"/>
              </a:lnSpc>
            </a:pPr>
            <a:r>
              <a:rPr lang="fr-FR" b="1" dirty="0" smtClean="0">
                <a:solidFill>
                  <a:srgbClr val="CB00C7"/>
                </a:solidFill>
                <a:latin typeface="Arial Narrow Bold"/>
                <a:cs typeface="Arial Narrow Bold"/>
              </a:rPr>
              <a:t>N</a:t>
            </a:r>
            <a:r>
              <a:rPr lang="fr-FR" dirty="0" smtClean="0">
                <a:solidFill>
                  <a:srgbClr val="CB00C7"/>
                </a:solidFill>
                <a:latin typeface="Arial Narrow Bold"/>
                <a:cs typeface="Arial Narrow Bold"/>
              </a:rPr>
              <a:t>on</a:t>
            </a:r>
            <a:r>
              <a:rPr lang="fr-FR" dirty="0" smtClean="0">
                <a:solidFill>
                  <a:srgbClr val="CB00C7"/>
                </a:solidFill>
                <a:latin typeface="Arial Narrow Bold"/>
                <a:cs typeface="Arial Narrow Bold"/>
              </a:rPr>
              <a:t> </a:t>
            </a:r>
            <a:r>
              <a:rPr lang="fr-FR" b="1" dirty="0" smtClean="0">
                <a:solidFill>
                  <a:srgbClr val="CB00C7"/>
                </a:solidFill>
                <a:latin typeface="Arial Narrow Bold"/>
                <a:cs typeface="Arial Narrow Bold"/>
              </a:rPr>
              <a:t>U</a:t>
            </a:r>
            <a:r>
              <a:rPr lang="fr-FR" dirty="0" smtClean="0">
                <a:solidFill>
                  <a:srgbClr val="CB00C7"/>
                </a:solidFill>
                <a:latin typeface="Arial Narrow Bold"/>
                <a:cs typeface="Arial Narrow Bold"/>
              </a:rPr>
              <a:t>niform</a:t>
            </a:r>
            <a:r>
              <a:rPr lang="fr-FR" dirty="0" smtClean="0">
                <a:solidFill>
                  <a:srgbClr val="CB00C7"/>
                </a:solidFill>
                <a:latin typeface="Arial Narrow Bold"/>
                <a:cs typeface="Arial Narrow Bold"/>
              </a:rPr>
              <a:t> </a:t>
            </a:r>
            <a:r>
              <a:rPr lang="fr-FR" b="1" dirty="0" smtClean="0">
                <a:solidFill>
                  <a:srgbClr val="CB00C7"/>
                </a:solidFill>
                <a:latin typeface="Arial Narrow Bold"/>
                <a:cs typeface="Arial Narrow Bold"/>
              </a:rPr>
              <a:t>M</a:t>
            </a:r>
            <a:r>
              <a:rPr lang="fr-FR" dirty="0" smtClean="0">
                <a:solidFill>
                  <a:srgbClr val="CB00C7"/>
                </a:solidFill>
                <a:latin typeface="Arial Narrow Bold"/>
                <a:cs typeface="Arial Narrow Bold"/>
              </a:rPr>
              <a:t>emory </a:t>
            </a:r>
            <a:r>
              <a:rPr lang="fr-FR" b="1" dirty="0" smtClean="0">
                <a:solidFill>
                  <a:srgbClr val="CB00C7"/>
                </a:solidFill>
                <a:latin typeface="Arial Narrow Bold"/>
                <a:cs typeface="Arial Narrow Bold"/>
              </a:rPr>
              <a:t>A</a:t>
            </a:r>
            <a:r>
              <a:rPr lang="fr-FR" dirty="0" smtClean="0">
                <a:solidFill>
                  <a:srgbClr val="CB00C7"/>
                </a:solidFill>
                <a:latin typeface="Arial Narrow Bold"/>
                <a:cs typeface="Arial Narrow Bold"/>
              </a:rPr>
              <a:t>ccess (</a:t>
            </a:r>
            <a:r>
              <a:rPr lang="fr-FR" b="1" dirty="0" smtClean="0">
                <a:solidFill>
                  <a:srgbClr val="CB00C7"/>
                </a:solidFill>
                <a:latin typeface="Arial Narrow Bold"/>
                <a:cs typeface="Arial Narrow Bold"/>
              </a:rPr>
              <a:t>NUMA</a:t>
            </a:r>
            <a:r>
              <a:rPr lang="fr-FR" dirty="0" smtClean="0">
                <a:solidFill>
                  <a:srgbClr val="CB00C7"/>
                </a:solidFill>
                <a:latin typeface="Arial Narrow Bold"/>
                <a:cs typeface="Arial Narrow Bold"/>
              </a:rPr>
              <a:t>)</a:t>
            </a:r>
            <a:endParaRPr lang="fr-FR" dirty="0" smtClean="0">
              <a:solidFill>
                <a:srgbClr val="CB00C7"/>
              </a:solidFill>
              <a:latin typeface="Arial Narrow Bold"/>
              <a:cs typeface="Arial Narrow Bold"/>
            </a:endParaRPr>
          </a:p>
          <a:p>
            <a:pPr>
              <a:lnSpc>
                <a:spcPct val="110000"/>
              </a:lnSpc>
            </a:pPr>
            <a:r>
              <a:rPr lang="fr-FR" sz="1600" dirty="0" smtClean="0">
                <a:solidFill>
                  <a:schemeClr val="accent6"/>
                </a:solidFill>
                <a:latin typeface="Arial Narrow Bold"/>
                <a:cs typeface="Arial Narrow Bold"/>
              </a:rPr>
              <a:t>Claude TADONKI – </a:t>
            </a:r>
            <a:r>
              <a:rPr lang="fr-FR" sz="1600" dirty="0" smtClean="0">
                <a:solidFill>
                  <a:schemeClr val="accent6"/>
                </a:solidFill>
                <a:latin typeface="Arial Narrow Bold"/>
                <a:cs typeface="Arial Narrow Bold"/>
              </a:rPr>
              <a:t>UFF </a:t>
            </a:r>
            <a:r>
              <a:rPr lang="fr-FR" sz="1600" dirty="0" smtClean="0">
                <a:solidFill>
                  <a:schemeClr val="accent6"/>
                </a:solidFill>
                <a:latin typeface="Arial Narrow Bold"/>
                <a:cs typeface="Arial Narrow Bold"/>
              </a:rPr>
              <a:t>– </a:t>
            </a:r>
            <a:r>
              <a:rPr lang="fr-FR" sz="1600" dirty="0" smtClean="0">
                <a:solidFill>
                  <a:schemeClr val="accent6"/>
                </a:solidFill>
                <a:latin typeface="Arial Narrow Bold"/>
                <a:cs typeface="Arial Narrow Bold"/>
              </a:rPr>
              <a:t>Niteroi (</a:t>
            </a:r>
            <a:r>
              <a:rPr lang="fr-FR" sz="1600" dirty="0" err="1" smtClean="0">
                <a:solidFill>
                  <a:schemeClr val="accent6"/>
                </a:solidFill>
                <a:latin typeface="Arial Narrow Bold"/>
                <a:cs typeface="Arial Narrow Bold"/>
              </a:rPr>
              <a:t>Brazil</a:t>
            </a:r>
            <a:r>
              <a:rPr lang="fr-FR" sz="1600" dirty="0" smtClean="0">
                <a:solidFill>
                  <a:schemeClr val="accent6"/>
                </a:solidFill>
                <a:latin typeface="Arial Narrow Bold"/>
                <a:cs typeface="Arial Narrow Bold"/>
              </a:rPr>
              <a:t>) – May </a:t>
            </a:r>
            <a:r>
              <a:rPr lang="fr-FR" sz="1600" dirty="0" smtClean="0">
                <a:solidFill>
                  <a:schemeClr val="accent6"/>
                </a:solidFill>
                <a:latin typeface="Arial Narrow Bold"/>
                <a:cs typeface="Arial Narrow Bold"/>
              </a:rPr>
              <a:t>15, </a:t>
            </a:r>
            <a:r>
              <a:rPr lang="fr-FR" sz="1600" dirty="0" smtClean="0">
                <a:solidFill>
                  <a:schemeClr val="accent6"/>
                </a:solidFill>
                <a:latin typeface="Arial Narrow Bold"/>
                <a:cs typeface="Arial Narrow Bold"/>
              </a:rPr>
              <a:t>2019</a:t>
            </a:r>
            <a:endParaRPr lang="fr-FR" sz="1600" dirty="0">
              <a:solidFill>
                <a:schemeClr val="accent6"/>
              </a:solidFill>
              <a:latin typeface="Arial Narrow Bold"/>
              <a:cs typeface="Arial Narrow Bold"/>
            </a:endParaRPr>
          </a:p>
        </p:txBody>
      </p:sp>
      <p:pic>
        <p:nvPicPr>
          <p:cNvPr id="10" name="Imag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29538" y="6275388"/>
            <a:ext cx="1163637" cy="481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Image 17" descr="Capture d’écran 2018-04-15 à 23.38.20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8800" y="1389340"/>
            <a:ext cx="7814012" cy="23029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70573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332300" y="274638"/>
            <a:ext cx="7601388" cy="1143000"/>
          </a:xfrm>
        </p:spPr>
        <p:txBody>
          <a:bodyPr/>
          <a:lstStyle/>
          <a:p>
            <a:r>
              <a:rPr lang="fr-FR" dirty="0" smtClean="0"/>
              <a:t>NUMA-</a:t>
            </a:r>
            <a:r>
              <a:rPr lang="fr-FR" dirty="0" err="1" smtClean="0"/>
              <a:t>aware</a:t>
            </a:r>
            <a:r>
              <a:rPr lang="fr-FR" dirty="0" smtClean="0"/>
              <a:t> Corner </a:t>
            </a:r>
            <a:r>
              <a:rPr lang="fr-FR" dirty="0" err="1" smtClean="0"/>
              <a:t>Detection</a:t>
            </a:r>
            <a:endParaRPr lang="fr-FR" dirty="0"/>
          </a:p>
        </p:txBody>
      </p:sp>
      <p:cxnSp>
        <p:nvCxnSpPr>
          <p:cNvPr id="9" name="Connecteur droit 8"/>
          <p:cNvCxnSpPr/>
          <p:nvPr/>
        </p:nvCxnSpPr>
        <p:spPr>
          <a:xfrm>
            <a:off x="1435608" y="1232759"/>
            <a:ext cx="7498080" cy="24904"/>
          </a:xfrm>
          <a:prstGeom prst="line">
            <a:avLst/>
          </a:prstGeom>
          <a:ln w="57150" cmpd="thinThick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4" name="Image 1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97981" y="6251816"/>
            <a:ext cx="678407" cy="565340"/>
          </a:xfrm>
          <a:prstGeom prst="rect">
            <a:avLst/>
          </a:prstGeom>
        </p:spPr>
      </p:pic>
      <p:cxnSp>
        <p:nvCxnSpPr>
          <p:cNvPr id="16" name="Connecteur droit 15"/>
          <p:cNvCxnSpPr/>
          <p:nvPr/>
        </p:nvCxnSpPr>
        <p:spPr>
          <a:xfrm flipV="1">
            <a:off x="1435608" y="6211044"/>
            <a:ext cx="7498080" cy="3416"/>
          </a:xfrm>
          <a:prstGeom prst="line">
            <a:avLst/>
          </a:prstGeom>
          <a:ln>
            <a:solidFill>
              <a:schemeClr val="accent6">
                <a:lumMod val="40000"/>
                <a:lumOff val="60000"/>
              </a:schemeClr>
            </a:solidFill>
          </a:ln>
          <a:effectLst/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11" name="ZoneTexte 10"/>
          <p:cNvSpPr txBox="1"/>
          <p:nvPr/>
        </p:nvSpPr>
        <p:spPr>
          <a:xfrm>
            <a:off x="1336000" y="6226057"/>
            <a:ext cx="4470895" cy="66377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10000"/>
              </a:lnSpc>
            </a:pPr>
            <a:r>
              <a:rPr lang="fr-FR" b="1" dirty="0" smtClean="0">
                <a:solidFill>
                  <a:srgbClr val="CB00C7"/>
                </a:solidFill>
                <a:latin typeface="Arial Narrow Bold"/>
                <a:cs typeface="Arial Narrow Bold"/>
              </a:rPr>
              <a:t>N</a:t>
            </a:r>
            <a:r>
              <a:rPr lang="fr-FR" dirty="0" smtClean="0">
                <a:solidFill>
                  <a:srgbClr val="CB00C7"/>
                </a:solidFill>
                <a:latin typeface="Arial Narrow Bold"/>
                <a:cs typeface="Arial Narrow Bold"/>
              </a:rPr>
              <a:t>on</a:t>
            </a:r>
            <a:r>
              <a:rPr lang="fr-FR" dirty="0" smtClean="0">
                <a:solidFill>
                  <a:srgbClr val="CB00C7"/>
                </a:solidFill>
                <a:latin typeface="Arial Narrow Bold"/>
                <a:cs typeface="Arial Narrow Bold"/>
              </a:rPr>
              <a:t> </a:t>
            </a:r>
            <a:r>
              <a:rPr lang="fr-FR" b="1" dirty="0" smtClean="0">
                <a:solidFill>
                  <a:srgbClr val="CB00C7"/>
                </a:solidFill>
                <a:latin typeface="Arial Narrow Bold"/>
                <a:cs typeface="Arial Narrow Bold"/>
              </a:rPr>
              <a:t>U</a:t>
            </a:r>
            <a:r>
              <a:rPr lang="fr-FR" dirty="0" smtClean="0">
                <a:solidFill>
                  <a:srgbClr val="CB00C7"/>
                </a:solidFill>
                <a:latin typeface="Arial Narrow Bold"/>
                <a:cs typeface="Arial Narrow Bold"/>
              </a:rPr>
              <a:t>niform</a:t>
            </a:r>
            <a:r>
              <a:rPr lang="fr-FR" dirty="0" smtClean="0">
                <a:solidFill>
                  <a:srgbClr val="CB00C7"/>
                </a:solidFill>
                <a:latin typeface="Arial Narrow Bold"/>
                <a:cs typeface="Arial Narrow Bold"/>
              </a:rPr>
              <a:t> </a:t>
            </a:r>
            <a:r>
              <a:rPr lang="fr-FR" b="1" dirty="0" smtClean="0">
                <a:solidFill>
                  <a:srgbClr val="CB00C7"/>
                </a:solidFill>
                <a:latin typeface="Arial Narrow Bold"/>
                <a:cs typeface="Arial Narrow Bold"/>
              </a:rPr>
              <a:t>M</a:t>
            </a:r>
            <a:r>
              <a:rPr lang="fr-FR" dirty="0" smtClean="0">
                <a:solidFill>
                  <a:srgbClr val="CB00C7"/>
                </a:solidFill>
                <a:latin typeface="Arial Narrow Bold"/>
                <a:cs typeface="Arial Narrow Bold"/>
              </a:rPr>
              <a:t>emory </a:t>
            </a:r>
            <a:r>
              <a:rPr lang="fr-FR" b="1" dirty="0" smtClean="0">
                <a:solidFill>
                  <a:srgbClr val="CB00C7"/>
                </a:solidFill>
                <a:latin typeface="Arial Narrow Bold"/>
                <a:cs typeface="Arial Narrow Bold"/>
              </a:rPr>
              <a:t>A</a:t>
            </a:r>
            <a:r>
              <a:rPr lang="fr-FR" dirty="0" smtClean="0">
                <a:solidFill>
                  <a:srgbClr val="CB00C7"/>
                </a:solidFill>
                <a:latin typeface="Arial Narrow Bold"/>
                <a:cs typeface="Arial Narrow Bold"/>
              </a:rPr>
              <a:t>ccess (</a:t>
            </a:r>
            <a:r>
              <a:rPr lang="fr-FR" b="1" dirty="0" smtClean="0">
                <a:solidFill>
                  <a:srgbClr val="CB00C7"/>
                </a:solidFill>
                <a:latin typeface="Arial Narrow Bold"/>
                <a:cs typeface="Arial Narrow Bold"/>
              </a:rPr>
              <a:t>NUMA</a:t>
            </a:r>
            <a:r>
              <a:rPr lang="fr-FR" dirty="0" smtClean="0">
                <a:solidFill>
                  <a:srgbClr val="CB00C7"/>
                </a:solidFill>
                <a:latin typeface="Arial Narrow Bold"/>
                <a:cs typeface="Arial Narrow Bold"/>
              </a:rPr>
              <a:t>)</a:t>
            </a:r>
            <a:endParaRPr lang="fr-FR" dirty="0" smtClean="0">
              <a:solidFill>
                <a:srgbClr val="CB00C7"/>
              </a:solidFill>
              <a:latin typeface="Arial Narrow Bold"/>
              <a:cs typeface="Arial Narrow Bold"/>
            </a:endParaRPr>
          </a:p>
          <a:p>
            <a:pPr>
              <a:lnSpc>
                <a:spcPct val="110000"/>
              </a:lnSpc>
            </a:pPr>
            <a:r>
              <a:rPr lang="fr-FR" sz="1600" dirty="0" smtClean="0">
                <a:solidFill>
                  <a:schemeClr val="accent6"/>
                </a:solidFill>
                <a:latin typeface="Arial Narrow Bold"/>
                <a:cs typeface="Arial Narrow Bold"/>
              </a:rPr>
              <a:t>Claude TADONKI – </a:t>
            </a:r>
            <a:r>
              <a:rPr lang="fr-FR" sz="1600" dirty="0" smtClean="0">
                <a:solidFill>
                  <a:schemeClr val="accent6"/>
                </a:solidFill>
                <a:latin typeface="Arial Narrow Bold"/>
                <a:cs typeface="Arial Narrow Bold"/>
              </a:rPr>
              <a:t>UFF </a:t>
            </a:r>
            <a:r>
              <a:rPr lang="fr-FR" sz="1600" dirty="0" smtClean="0">
                <a:solidFill>
                  <a:schemeClr val="accent6"/>
                </a:solidFill>
                <a:latin typeface="Arial Narrow Bold"/>
                <a:cs typeface="Arial Narrow Bold"/>
              </a:rPr>
              <a:t>– </a:t>
            </a:r>
            <a:r>
              <a:rPr lang="fr-FR" sz="1600" dirty="0" smtClean="0">
                <a:solidFill>
                  <a:schemeClr val="accent6"/>
                </a:solidFill>
                <a:latin typeface="Arial Narrow Bold"/>
                <a:cs typeface="Arial Narrow Bold"/>
              </a:rPr>
              <a:t>Niteroi (</a:t>
            </a:r>
            <a:r>
              <a:rPr lang="fr-FR" sz="1600" dirty="0" err="1" smtClean="0">
                <a:solidFill>
                  <a:schemeClr val="accent6"/>
                </a:solidFill>
                <a:latin typeface="Arial Narrow Bold"/>
                <a:cs typeface="Arial Narrow Bold"/>
              </a:rPr>
              <a:t>Brazil</a:t>
            </a:r>
            <a:r>
              <a:rPr lang="fr-FR" sz="1600" dirty="0" smtClean="0">
                <a:solidFill>
                  <a:schemeClr val="accent6"/>
                </a:solidFill>
                <a:latin typeface="Arial Narrow Bold"/>
                <a:cs typeface="Arial Narrow Bold"/>
              </a:rPr>
              <a:t>) – May </a:t>
            </a:r>
            <a:r>
              <a:rPr lang="fr-FR" sz="1600" dirty="0" smtClean="0">
                <a:solidFill>
                  <a:schemeClr val="accent6"/>
                </a:solidFill>
                <a:latin typeface="Arial Narrow Bold"/>
                <a:cs typeface="Arial Narrow Bold"/>
              </a:rPr>
              <a:t>15, </a:t>
            </a:r>
            <a:r>
              <a:rPr lang="fr-FR" sz="1600" dirty="0" smtClean="0">
                <a:solidFill>
                  <a:schemeClr val="accent6"/>
                </a:solidFill>
                <a:latin typeface="Arial Narrow Bold"/>
                <a:cs typeface="Arial Narrow Bold"/>
              </a:rPr>
              <a:t>2019</a:t>
            </a:r>
            <a:endParaRPr lang="fr-FR" sz="1600" dirty="0">
              <a:solidFill>
                <a:schemeClr val="accent6"/>
              </a:solidFill>
              <a:latin typeface="Arial Narrow Bold"/>
              <a:cs typeface="Arial Narrow Bold"/>
            </a:endParaRPr>
          </a:p>
        </p:txBody>
      </p:sp>
      <p:pic>
        <p:nvPicPr>
          <p:cNvPr id="10" name="Imag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29538" y="6275388"/>
            <a:ext cx="1163637" cy="481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ZoneTexte 4"/>
          <p:cNvSpPr txBox="1"/>
          <p:nvPr/>
        </p:nvSpPr>
        <p:spPr>
          <a:xfrm>
            <a:off x="1346708" y="5867400"/>
            <a:ext cx="458621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600" dirty="0" smtClean="0">
                <a:solidFill>
                  <a:srgbClr val="8898C3"/>
                </a:solidFill>
              </a:rPr>
              <a:t>Future </a:t>
            </a:r>
            <a:r>
              <a:rPr lang="fr-FR" sz="1600" dirty="0" err="1" smtClean="0">
                <a:solidFill>
                  <a:srgbClr val="8898C3"/>
                </a:solidFill>
              </a:rPr>
              <a:t>Generation</a:t>
            </a:r>
            <a:r>
              <a:rPr lang="fr-FR" sz="1600" dirty="0" smtClean="0">
                <a:solidFill>
                  <a:srgbClr val="8898C3"/>
                </a:solidFill>
              </a:rPr>
              <a:t> </a:t>
            </a:r>
            <a:r>
              <a:rPr lang="fr-FR" sz="1600" dirty="0" err="1" smtClean="0">
                <a:solidFill>
                  <a:srgbClr val="8898C3"/>
                </a:solidFill>
              </a:rPr>
              <a:t>Computing</a:t>
            </a:r>
            <a:r>
              <a:rPr lang="fr-FR" sz="1600" dirty="0" smtClean="0">
                <a:solidFill>
                  <a:srgbClr val="8898C3"/>
                </a:solidFill>
              </a:rPr>
              <a:t> </a:t>
            </a:r>
            <a:r>
              <a:rPr lang="fr-FR" sz="1600" dirty="0" err="1" smtClean="0">
                <a:solidFill>
                  <a:srgbClr val="8898C3"/>
                </a:solidFill>
              </a:rPr>
              <a:t>Systems</a:t>
            </a:r>
            <a:r>
              <a:rPr lang="fr-FR" sz="1600" dirty="0" smtClean="0">
                <a:solidFill>
                  <a:srgbClr val="8898C3"/>
                </a:solidFill>
              </a:rPr>
              <a:t> (FGCS) 2018</a:t>
            </a:r>
            <a:endParaRPr lang="fr-FR" sz="1600" dirty="0">
              <a:solidFill>
                <a:srgbClr val="8898C3"/>
              </a:solidFill>
            </a:endParaRPr>
          </a:p>
        </p:txBody>
      </p:sp>
      <p:pic>
        <p:nvPicPr>
          <p:cNvPr id="19" name="Image 18" descr="Capture d’écran 2018-04-15 à 23.41.14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8800" y="3801787"/>
            <a:ext cx="7814012" cy="2124863"/>
          </a:xfrm>
          <a:prstGeom prst="rect">
            <a:avLst/>
          </a:prstGeom>
        </p:spPr>
      </p:pic>
      <p:pic>
        <p:nvPicPr>
          <p:cNvPr id="12" name="Image 11" descr="parallel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7123" y="1354138"/>
            <a:ext cx="4591372" cy="23612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052864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Connecteur droit 10"/>
          <p:cNvCxnSpPr/>
          <p:nvPr/>
        </p:nvCxnSpPr>
        <p:spPr>
          <a:xfrm flipV="1">
            <a:off x="1346708" y="6211044"/>
            <a:ext cx="7498080" cy="3416"/>
          </a:xfrm>
          <a:prstGeom prst="line">
            <a:avLst/>
          </a:prstGeom>
          <a:ln>
            <a:solidFill>
              <a:schemeClr val="accent6">
                <a:lumMod val="40000"/>
                <a:lumOff val="60000"/>
              </a:schemeClr>
            </a:solidFill>
          </a:ln>
          <a:effectLst/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12" name="Titre 1"/>
          <p:cNvSpPr>
            <a:spLocks noGrp="1"/>
          </p:cNvSpPr>
          <p:nvPr>
            <p:ph type="title"/>
          </p:nvPr>
        </p:nvSpPr>
        <p:spPr>
          <a:xfrm>
            <a:off x="1319849" y="127000"/>
            <a:ext cx="7613839" cy="503238"/>
          </a:xfrm>
        </p:spPr>
        <p:txBody>
          <a:bodyPr>
            <a:normAutofit fontScale="90000"/>
          </a:bodyPr>
          <a:lstStyle/>
          <a:p>
            <a:r>
              <a:rPr lang="fr-FR" dirty="0" smtClean="0"/>
              <a:t>End</a:t>
            </a:r>
            <a:endParaRPr lang="fr-FR" dirty="0"/>
          </a:p>
        </p:txBody>
      </p:sp>
      <p:cxnSp>
        <p:nvCxnSpPr>
          <p:cNvPr id="13" name="Connecteur droit 12"/>
          <p:cNvCxnSpPr/>
          <p:nvPr/>
        </p:nvCxnSpPr>
        <p:spPr>
          <a:xfrm>
            <a:off x="1435608" y="775559"/>
            <a:ext cx="7498080" cy="24904"/>
          </a:xfrm>
          <a:prstGeom prst="line">
            <a:avLst/>
          </a:prstGeom>
          <a:ln w="57150" cmpd="thinThick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" name="ZoneTexte 2"/>
          <p:cNvSpPr txBox="1"/>
          <p:nvPr/>
        </p:nvSpPr>
        <p:spPr>
          <a:xfrm>
            <a:off x="2184400" y="1003300"/>
            <a:ext cx="501253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3600" dirty="0" err="1" smtClean="0">
                <a:solidFill>
                  <a:srgbClr val="134CBA"/>
                </a:solidFill>
              </a:rPr>
              <a:t>Thanks</a:t>
            </a:r>
            <a:r>
              <a:rPr lang="fr-FR" sz="3600" dirty="0" smtClean="0">
                <a:solidFill>
                  <a:srgbClr val="134CBA"/>
                </a:solidFill>
              </a:rPr>
              <a:t> for </a:t>
            </a:r>
            <a:r>
              <a:rPr lang="fr-FR" sz="3600" dirty="0" err="1" smtClean="0">
                <a:solidFill>
                  <a:srgbClr val="134CBA"/>
                </a:solidFill>
              </a:rPr>
              <a:t>your</a:t>
            </a:r>
            <a:r>
              <a:rPr lang="fr-FR" sz="3600" dirty="0" smtClean="0">
                <a:solidFill>
                  <a:srgbClr val="134CBA"/>
                </a:solidFill>
              </a:rPr>
              <a:t> attention</a:t>
            </a:r>
            <a:endParaRPr lang="fr-FR" sz="3600" dirty="0">
              <a:solidFill>
                <a:srgbClr val="134CBA"/>
              </a:solidFill>
            </a:endParaRPr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94100" y="1778000"/>
            <a:ext cx="2501900" cy="2501900"/>
          </a:xfrm>
          <a:prstGeom prst="rect">
            <a:avLst/>
          </a:prstGeom>
        </p:spPr>
      </p:pic>
      <p:pic>
        <p:nvPicPr>
          <p:cNvPr id="9" name="Imag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97981" y="6251816"/>
            <a:ext cx="678407" cy="565340"/>
          </a:xfrm>
          <a:prstGeom prst="rect">
            <a:avLst/>
          </a:prstGeom>
        </p:spPr>
      </p:pic>
      <p:sp>
        <p:nvSpPr>
          <p:cNvPr id="15" name="ZoneTexte 14"/>
          <p:cNvSpPr txBox="1"/>
          <p:nvPr/>
        </p:nvSpPr>
        <p:spPr>
          <a:xfrm>
            <a:off x="1336000" y="6226057"/>
            <a:ext cx="5172510" cy="66377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10000"/>
              </a:lnSpc>
            </a:pPr>
            <a:r>
              <a:rPr lang="fr-FR" b="1" dirty="0" smtClean="0">
                <a:solidFill>
                  <a:srgbClr val="CB00C7"/>
                </a:solidFill>
                <a:latin typeface="Arial Narrow Bold"/>
                <a:cs typeface="Arial Narrow Bold"/>
              </a:rPr>
              <a:t>H</a:t>
            </a:r>
            <a:r>
              <a:rPr lang="fr-FR" dirty="0" smtClean="0">
                <a:solidFill>
                  <a:srgbClr val="CB00C7"/>
                </a:solidFill>
                <a:latin typeface="Arial Narrow Bold"/>
                <a:cs typeface="Arial Narrow Bold"/>
              </a:rPr>
              <a:t>igh </a:t>
            </a:r>
            <a:r>
              <a:rPr lang="fr-FR" b="1" dirty="0" smtClean="0">
                <a:solidFill>
                  <a:srgbClr val="CB00C7"/>
                </a:solidFill>
                <a:latin typeface="Arial Narrow Bold"/>
                <a:cs typeface="Arial Narrow Bold"/>
              </a:rPr>
              <a:t>P</a:t>
            </a:r>
            <a:r>
              <a:rPr lang="fr-FR" dirty="0" smtClean="0">
                <a:solidFill>
                  <a:srgbClr val="CB00C7"/>
                </a:solidFill>
                <a:latin typeface="Arial Narrow Bold"/>
                <a:cs typeface="Arial Narrow Bold"/>
              </a:rPr>
              <a:t>erformance </a:t>
            </a:r>
            <a:r>
              <a:rPr lang="fr-FR" b="1" dirty="0" err="1" smtClean="0">
                <a:solidFill>
                  <a:srgbClr val="CB00C7"/>
                </a:solidFill>
                <a:latin typeface="Arial Narrow Bold"/>
                <a:cs typeface="Arial Narrow Bold"/>
              </a:rPr>
              <a:t>C</a:t>
            </a:r>
            <a:r>
              <a:rPr lang="fr-FR" dirty="0" err="1" smtClean="0">
                <a:solidFill>
                  <a:srgbClr val="CB00C7"/>
                </a:solidFill>
                <a:latin typeface="Arial Narrow Bold"/>
                <a:cs typeface="Arial Narrow Bold"/>
              </a:rPr>
              <a:t>omputing</a:t>
            </a:r>
            <a:endParaRPr lang="fr-FR" dirty="0" smtClean="0">
              <a:solidFill>
                <a:srgbClr val="CB00C7"/>
              </a:solidFill>
              <a:latin typeface="Arial Narrow Bold"/>
              <a:cs typeface="Arial Narrow Bold"/>
            </a:endParaRPr>
          </a:p>
          <a:p>
            <a:pPr>
              <a:lnSpc>
                <a:spcPct val="110000"/>
              </a:lnSpc>
            </a:pPr>
            <a:r>
              <a:rPr lang="fr-FR" sz="1600" dirty="0" smtClean="0">
                <a:solidFill>
                  <a:schemeClr val="accent6"/>
                </a:solidFill>
                <a:latin typeface="Arial Narrow Bold"/>
                <a:cs typeface="Arial Narrow Bold"/>
              </a:rPr>
              <a:t>Claude TADONKI – UFRJ – Rio de Janeiro (</a:t>
            </a:r>
            <a:r>
              <a:rPr lang="fr-FR" sz="1600" dirty="0" err="1" smtClean="0">
                <a:solidFill>
                  <a:schemeClr val="accent6"/>
                </a:solidFill>
                <a:latin typeface="Arial Narrow Bold"/>
                <a:cs typeface="Arial Narrow Bold"/>
              </a:rPr>
              <a:t>Brazil</a:t>
            </a:r>
            <a:r>
              <a:rPr lang="fr-FR" sz="1600" dirty="0" smtClean="0">
                <a:solidFill>
                  <a:schemeClr val="accent6"/>
                </a:solidFill>
                <a:latin typeface="Arial Narrow Bold"/>
                <a:cs typeface="Arial Narrow Bold"/>
              </a:rPr>
              <a:t>) – May 13, 2019</a:t>
            </a:r>
            <a:endParaRPr lang="fr-FR" sz="1600" dirty="0">
              <a:solidFill>
                <a:schemeClr val="accent6"/>
              </a:solidFill>
              <a:latin typeface="Arial Narrow Bold"/>
              <a:cs typeface="Arial Narrow Bold"/>
            </a:endParaRPr>
          </a:p>
        </p:txBody>
      </p:sp>
      <p:pic>
        <p:nvPicPr>
          <p:cNvPr id="16" name="Imag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29538" y="6275388"/>
            <a:ext cx="1163637" cy="481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Imag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14800" y="4179044"/>
            <a:ext cx="1803400" cy="203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40787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332300" y="274638"/>
            <a:ext cx="7601388" cy="1143000"/>
          </a:xfrm>
        </p:spPr>
        <p:txBody>
          <a:bodyPr/>
          <a:lstStyle/>
          <a:p>
            <a:r>
              <a:rPr lang="en-US" dirty="0" smtClean="0"/>
              <a:t>Major Concerns with Manycores</a:t>
            </a:r>
            <a:endParaRPr lang="en-US" dirty="0"/>
          </a:p>
        </p:txBody>
      </p:sp>
      <p:cxnSp>
        <p:nvCxnSpPr>
          <p:cNvPr id="9" name="Connecteur droit 8"/>
          <p:cNvCxnSpPr/>
          <p:nvPr/>
        </p:nvCxnSpPr>
        <p:spPr>
          <a:xfrm>
            <a:off x="1435608" y="1232759"/>
            <a:ext cx="7498080" cy="24904"/>
          </a:xfrm>
          <a:prstGeom prst="line">
            <a:avLst/>
          </a:prstGeom>
          <a:ln w="57150" cmpd="thinThick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4" name="Image 1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97981" y="6251816"/>
            <a:ext cx="678407" cy="565340"/>
          </a:xfrm>
          <a:prstGeom prst="rect">
            <a:avLst/>
          </a:prstGeom>
        </p:spPr>
      </p:pic>
      <p:cxnSp>
        <p:nvCxnSpPr>
          <p:cNvPr id="16" name="Connecteur droit 15"/>
          <p:cNvCxnSpPr/>
          <p:nvPr/>
        </p:nvCxnSpPr>
        <p:spPr>
          <a:xfrm flipV="1">
            <a:off x="1435608" y="6211044"/>
            <a:ext cx="7498080" cy="3416"/>
          </a:xfrm>
          <a:prstGeom prst="line">
            <a:avLst/>
          </a:prstGeom>
          <a:ln>
            <a:solidFill>
              <a:schemeClr val="accent6">
                <a:lumMod val="40000"/>
                <a:lumOff val="60000"/>
              </a:schemeClr>
            </a:solidFill>
          </a:ln>
          <a:effectLst/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11" name="ZoneTexte 10"/>
          <p:cNvSpPr txBox="1"/>
          <p:nvPr/>
        </p:nvSpPr>
        <p:spPr>
          <a:xfrm>
            <a:off x="1336000" y="6226057"/>
            <a:ext cx="4470895" cy="66377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10000"/>
              </a:lnSpc>
            </a:pPr>
            <a:r>
              <a:rPr lang="en-US" b="1" smtClean="0">
                <a:solidFill>
                  <a:srgbClr val="CB00C7"/>
                </a:solidFill>
                <a:latin typeface="Arial Narrow Bold"/>
                <a:cs typeface="Arial Narrow Bold"/>
              </a:rPr>
              <a:t>N</a:t>
            </a:r>
            <a:r>
              <a:rPr lang="en-US" smtClean="0">
                <a:solidFill>
                  <a:srgbClr val="CB00C7"/>
                </a:solidFill>
                <a:latin typeface="Arial Narrow Bold"/>
                <a:cs typeface="Arial Narrow Bold"/>
              </a:rPr>
              <a:t>on</a:t>
            </a:r>
            <a:r>
              <a:rPr lang="en-US" smtClean="0">
                <a:solidFill>
                  <a:srgbClr val="CB00C7"/>
                </a:solidFill>
                <a:latin typeface="Arial Narrow Bold"/>
                <a:cs typeface="Arial Narrow Bold"/>
              </a:rPr>
              <a:t> </a:t>
            </a:r>
            <a:r>
              <a:rPr lang="en-US" b="1" smtClean="0">
                <a:solidFill>
                  <a:srgbClr val="CB00C7"/>
                </a:solidFill>
                <a:latin typeface="Arial Narrow Bold"/>
                <a:cs typeface="Arial Narrow Bold"/>
              </a:rPr>
              <a:t>U</a:t>
            </a:r>
            <a:r>
              <a:rPr lang="en-US" smtClean="0">
                <a:solidFill>
                  <a:srgbClr val="CB00C7"/>
                </a:solidFill>
                <a:latin typeface="Arial Narrow Bold"/>
                <a:cs typeface="Arial Narrow Bold"/>
              </a:rPr>
              <a:t>niform</a:t>
            </a:r>
            <a:r>
              <a:rPr lang="en-US" smtClean="0">
                <a:solidFill>
                  <a:srgbClr val="CB00C7"/>
                </a:solidFill>
                <a:latin typeface="Arial Narrow Bold"/>
                <a:cs typeface="Arial Narrow Bold"/>
              </a:rPr>
              <a:t> </a:t>
            </a:r>
            <a:r>
              <a:rPr lang="en-US" b="1" smtClean="0">
                <a:solidFill>
                  <a:srgbClr val="CB00C7"/>
                </a:solidFill>
                <a:latin typeface="Arial Narrow Bold"/>
                <a:cs typeface="Arial Narrow Bold"/>
              </a:rPr>
              <a:t>M</a:t>
            </a:r>
            <a:r>
              <a:rPr lang="en-US" smtClean="0">
                <a:solidFill>
                  <a:srgbClr val="CB00C7"/>
                </a:solidFill>
                <a:latin typeface="Arial Narrow Bold"/>
                <a:cs typeface="Arial Narrow Bold"/>
              </a:rPr>
              <a:t>emory </a:t>
            </a:r>
            <a:r>
              <a:rPr lang="en-US" b="1" smtClean="0">
                <a:solidFill>
                  <a:srgbClr val="CB00C7"/>
                </a:solidFill>
                <a:latin typeface="Arial Narrow Bold"/>
                <a:cs typeface="Arial Narrow Bold"/>
              </a:rPr>
              <a:t>A</a:t>
            </a:r>
            <a:r>
              <a:rPr lang="en-US" smtClean="0">
                <a:solidFill>
                  <a:srgbClr val="CB00C7"/>
                </a:solidFill>
                <a:latin typeface="Arial Narrow Bold"/>
                <a:cs typeface="Arial Narrow Bold"/>
              </a:rPr>
              <a:t>ccess (</a:t>
            </a:r>
            <a:r>
              <a:rPr lang="en-US" b="1" smtClean="0">
                <a:solidFill>
                  <a:srgbClr val="CB00C7"/>
                </a:solidFill>
                <a:latin typeface="Arial Narrow Bold"/>
                <a:cs typeface="Arial Narrow Bold"/>
              </a:rPr>
              <a:t>NUMA</a:t>
            </a:r>
            <a:r>
              <a:rPr lang="en-US" smtClean="0">
                <a:solidFill>
                  <a:srgbClr val="CB00C7"/>
                </a:solidFill>
                <a:latin typeface="Arial Narrow Bold"/>
                <a:cs typeface="Arial Narrow Bold"/>
              </a:rPr>
              <a:t>)</a:t>
            </a:r>
            <a:endParaRPr lang="en-US" smtClean="0">
              <a:solidFill>
                <a:srgbClr val="CB00C7"/>
              </a:solidFill>
              <a:latin typeface="Arial Narrow Bold"/>
              <a:cs typeface="Arial Narrow Bold"/>
            </a:endParaRPr>
          </a:p>
          <a:p>
            <a:pPr>
              <a:lnSpc>
                <a:spcPct val="110000"/>
              </a:lnSpc>
            </a:pPr>
            <a:r>
              <a:rPr lang="en-US" sz="1600" smtClean="0">
                <a:solidFill>
                  <a:schemeClr val="accent6"/>
                </a:solidFill>
                <a:latin typeface="Arial Narrow Bold"/>
                <a:cs typeface="Arial Narrow Bold"/>
              </a:rPr>
              <a:t>Claude TADONKI – UFF – Niteroi (Brazil) – May 15, 2019</a:t>
            </a:r>
            <a:endParaRPr lang="en-US" sz="1600">
              <a:solidFill>
                <a:schemeClr val="accent6"/>
              </a:solidFill>
              <a:latin typeface="Arial Narrow Bold"/>
              <a:cs typeface="Arial Narrow Bold"/>
            </a:endParaRPr>
          </a:p>
        </p:txBody>
      </p:sp>
      <p:pic>
        <p:nvPicPr>
          <p:cNvPr id="10" name="Imag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29538" y="6275388"/>
            <a:ext cx="1163637" cy="481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Rectangle 20"/>
          <p:cNvSpPr>
            <a:spLocks noChangeArrowheads="1"/>
          </p:cNvSpPr>
          <p:nvPr/>
        </p:nvSpPr>
        <p:spPr bwMode="auto">
          <a:xfrm>
            <a:off x="1584326" y="1434016"/>
            <a:ext cx="4321174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spcBef>
                <a:spcPct val="20000"/>
              </a:spcBef>
            </a:pPr>
            <a:r>
              <a:rPr lang="en-GB" sz="1600" b="1" dirty="0" smtClean="0">
                <a:solidFill>
                  <a:srgbClr val="404040"/>
                </a:solidFill>
              </a:rPr>
              <a:t>Concurrent accesses to main memory</a:t>
            </a:r>
            <a:endParaRPr lang="en-GB" sz="1600" b="1" dirty="0">
              <a:solidFill>
                <a:srgbClr val="404040"/>
              </a:solidFill>
            </a:endParaRPr>
          </a:p>
          <a:p>
            <a:pPr>
              <a:spcBef>
                <a:spcPct val="20000"/>
              </a:spcBef>
            </a:pPr>
            <a:endParaRPr lang="en-GB" sz="1600" b="1" dirty="0">
              <a:solidFill>
                <a:srgbClr val="404040"/>
              </a:solidFill>
            </a:endParaRPr>
          </a:p>
        </p:txBody>
      </p:sp>
      <p:pic>
        <p:nvPicPr>
          <p:cNvPr id="22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9862" y="1511804"/>
            <a:ext cx="78835" cy="209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" name="Rectangle 22"/>
          <p:cNvSpPr>
            <a:spLocks noChangeArrowheads="1"/>
          </p:cNvSpPr>
          <p:nvPr/>
        </p:nvSpPr>
        <p:spPr bwMode="auto">
          <a:xfrm>
            <a:off x="1584325" y="1988054"/>
            <a:ext cx="4714875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spcBef>
                <a:spcPct val="20000"/>
              </a:spcBef>
            </a:pPr>
            <a:r>
              <a:rPr lang="en-GB" sz="1600" b="1" dirty="0" smtClean="0">
                <a:solidFill>
                  <a:srgbClr val="404040"/>
                </a:solidFill>
              </a:rPr>
              <a:t>More complicated cache hierarchy &amp; coherence</a:t>
            </a:r>
            <a:endParaRPr lang="en-GB" sz="1600" b="1" dirty="0">
              <a:solidFill>
                <a:srgbClr val="404040"/>
              </a:solidFill>
            </a:endParaRPr>
          </a:p>
          <a:p>
            <a:pPr>
              <a:spcBef>
                <a:spcPct val="20000"/>
              </a:spcBef>
            </a:pPr>
            <a:endParaRPr lang="en-GB" sz="1600" b="1" dirty="0">
              <a:solidFill>
                <a:srgbClr val="404040"/>
              </a:solidFill>
            </a:endParaRPr>
          </a:p>
        </p:txBody>
      </p:sp>
      <p:pic>
        <p:nvPicPr>
          <p:cNvPr id="24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9862" y="2067429"/>
            <a:ext cx="78835" cy="209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" name="Rectangle 24"/>
          <p:cNvSpPr>
            <a:spLocks noChangeArrowheads="1"/>
          </p:cNvSpPr>
          <p:nvPr/>
        </p:nvSpPr>
        <p:spPr bwMode="auto">
          <a:xfrm>
            <a:off x="1584326" y="2564316"/>
            <a:ext cx="4321174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spcBef>
                <a:spcPct val="20000"/>
              </a:spcBef>
            </a:pPr>
            <a:r>
              <a:rPr lang="en-GB" sz="1600" b="1" dirty="0" smtClean="0">
                <a:solidFill>
                  <a:srgbClr val="404040"/>
                </a:solidFill>
              </a:rPr>
              <a:t>Threads scheduling (static and dynamic)</a:t>
            </a:r>
            <a:endParaRPr lang="en-GB" sz="1600" b="1" dirty="0">
              <a:solidFill>
                <a:srgbClr val="404040"/>
              </a:solidFill>
            </a:endParaRPr>
          </a:p>
          <a:p>
            <a:pPr>
              <a:spcBef>
                <a:spcPct val="20000"/>
              </a:spcBef>
            </a:pPr>
            <a:endParaRPr lang="en-GB" sz="1600" b="1" dirty="0">
              <a:solidFill>
                <a:srgbClr val="404040"/>
              </a:solidFill>
            </a:endParaRPr>
          </a:p>
        </p:txBody>
      </p:sp>
      <p:pic>
        <p:nvPicPr>
          <p:cNvPr id="26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9862" y="2643691"/>
            <a:ext cx="78835" cy="209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" name="Rectangle 26"/>
          <p:cNvSpPr>
            <a:spLocks noChangeArrowheads="1"/>
          </p:cNvSpPr>
          <p:nvPr/>
        </p:nvSpPr>
        <p:spPr bwMode="auto">
          <a:xfrm>
            <a:off x="1584326" y="3140579"/>
            <a:ext cx="4321174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spcBef>
                <a:spcPct val="20000"/>
              </a:spcBef>
            </a:pPr>
            <a:r>
              <a:rPr lang="en-GB" sz="1600" b="1" dirty="0" smtClean="0">
                <a:solidFill>
                  <a:srgbClr val="404040"/>
                </a:solidFill>
              </a:rPr>
              <a:t>Energy &amp; cooling</a:t>
            </a:r>
            <a:endParaRPr lang="en-GB" sz="1600" b="1" dirty="0">
              <a:solidFill>
                <a:srgbClr val="404040"/>
              </a:solidFill>
            </a:endParaRPr>
          </a:p>
          <a:p>
            <a:pPr>
              <a:spcBef>
                <a:spcPct val="20000"/>
              </a:spcBef>
            </a:pPr>
            <a:endParaRPr lang="en-GB" sz="1600" b="1" dirty="0">
              <a:solidFill>
                <a:srgbClr val="404040"/>
              </a:solidFill>
            </a:endParaRPr>
          </a:p>
        </p:txBody>
      </p:sp>
      <p:pic>
        <p:nvPicPr>
          <p:cNvPr id="28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9862" y="3218366"/>
            <a:ext cx="78835" cy="209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" name="Rectangle 28"/>
          <p:cNvSpPr>
            <a:spLocks noChangeArrowheads="1"/>
          </p:cNvSpPr>
          <p:nvPr/>
        </p:nvSpPr>
        <p:spPr bwMode="auto">
          <a:xfrm>
            <a:off x="1584326" y="3716841"/>
            <a:ext cx="4321174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spcBef>
                <a:spcPct val="20000"/>
              </a:spcBef>
            </a:pPr>
            <a:r>
              <a:rPr lang="en-GB" sz="1600" b="1" dirty="0" smtClean="0">
                <a:solidFill>
                  <a:srgbClr val="404040"/>
                </a:solidFill>
              </a:rPr>
              <a:t>Fault tolerance</a:t>
            </a:r>
            <a:endParaRPr lang="en-GB" sz="1600" b="1" dirty="0">
              <a:solidFill>
                <a:srgbClr val="404040"/>
              </a:solidFill>
            </a:endParaRPr>
          </a:p>
          <a:p>
            <a:pPr>
              <a:spcBef>
                <a:spcPct val="20000"/>
              </a:spcBef>
            </a:pPr>
            <a:endParaRPr lang="en-GB" sz="1600" b="1" dirty="0">
              <a:solidFill>
                <a:srgbClr val="404040"/>
              </a:solidFill>
            </a:endParaRPr>
          </a:p>
        </p:txBody>
      </p:sp>
      <p:pic>
        <p:nvPicPr>
          <p:cNvPr id="30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9862" y="3794629"/>
            <a:ext cx="78835" cy="209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" name="Image 6" descr="454px-Tile64.svg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0083" y="1438778"/>
            <a:ext cx="2556971" cy="25654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ZoneTexte 4"/>
          <p:cNvSpPr txBox="1"/>
          <p:nvPr/>
        </p:nvSpPr>
        <p:spPr>
          <a:xfrm>
            <a:off x="2579583" y="4625032"/>
            <a:ext cx="526282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accent6">
                    <a:lumMod val="75000"/>
                  </a:schemeClr>
                </a:solidFill>
                <a:latin typeface="Arial Narrow"/>
                <a:cs typeface="Arial Narrow"/>
              </a:rPr>
              <a:t>Manycores can be used as </a:t>
            </a:r>
          </a:p>
          <a:p>
            <a:pPr algn="ctr"/>
            <a:r>
              <a:rPr lang="en-US" sz="2400" b="1" dirty="0" smtClean="0">
                <a:solidFill>
                  <a:schemeClr val="accent6">
                    <a:lumMod val="75000"/>
                  </a:schemeClr>
                </a:solidFill>
                <a:latin typeface="Arial Narrow"/>
                <a:cs typeface="Arial Narrow"/>
              </a:rPr>
              <a:t>servers</a:t>
            </a:r>
            <a:r>
              <a:rPr lang="en-US" sz="2400" dirty="0" smtClean="0">
                <a:solidFill>
                  <a:schemeClr val="accent6">
                    <a:lumMod val="75000"/>
                  </a:schemeClr>
                </a:solidFill>
                <a:latin typeface="Arial Narrow"/>
                <a:cs typeface="Arial Narrow"/>
              </a:rPr>
              <a:t> or as </a:t>
            </a:r>
            <a:r>
              <a:rPr lang="en-US" sz="2400" b="1" dirty="0" smtClean="0">
                <a:solidFill>
                  <a:schemeClr val="accent6">
                    <a:lumMod val="75000"/>
                  </a:schemeClr>
                </a:solidFill>
                <a:latin typeface="Arial Narrow"/>
                <a:cs typeface="Arial Narrow"/>
              </a:rPr>
              <a:t>parallel computing machines</a:t>
            </a:r>
            <a:endParaRPr lang="en-US" sz="2400" b="1" dirty="0">
              <a:solidFill>
                <a:schemeClr val="accent6">
                  <a:lumMod val="75000"/>
                </a:schemeClr>
              </a:solidFill>
              <a:latin typeface="Arial Narrow"/>
              <a:cs typeface="Arial Narrow"/>
            </a:endParaRPr>
          </a:p>
        </p:txBody>
      </p:sp>
    </p:spTree>
    <p:extLst>
      <p:ext uri="{BB962C8B-B14F-4D97-AF65-F5344CB8AC3E}">
        <p14:creationId xmlns:p14="http://schemas.microsoft.com/office/powerpoint/2010/main" val="24268188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3" grpId="0"/>
      <p:bldP spid="25" grpId="0"/>
      <p:bldP spid="27" grpId="0"/>
      <p:bldP spid="29" grpId="0"/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332300" y="274638"/>
            <a:ext cx="7601388" cy="1143000"/>
          </a:xfrm>
        </p:spPr>
        <p:txBody>
          <a:bodyPr/>
          <a:lstStyle/>
          <a:p>
            <a:r>
              <a:rPr lang="fr-FR" dirty="0" smtClean="0"/>
              <a:t>NUMA: Concept &amp; Packaging</a:t>
            </a:r>
            <a:endParaRPr lang="fr-FR" dirty="0"/>
          </a:p>
        </p:txBody>
      </p:sp>
      <p:cxnSp>
        <p:nvCxnSpPr>
          <p:cNvPr id="9" name="Connecteur droit 8"/>
          <p:cNvCxnSpPr/>
          <p:nvPr/>
        </p:nvCxnSpPr>
        <p:spPr>
          <a:xfrm>
            <a:off x="1435608" y="1232759"/>
            <a:ext cx="7498080" cy="24904"/>
          </a:xfrm>
          <a:prstGeom prst="line">
            <a:avLst/>
          </a:prstGeom>
          <a:ln w="57150" cmpd="thinThick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4" name="Image 1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97981" y="6251816"/>
            <a:ext cx="678407" cy="565340"/>
          </a:xfrm>
          <a:prstGeom prst="rect">
            <a:avLst/>
          </a:prstGeom>
        </p:spPr>
      </p:pic>
      <p:cxnSp>
        <p:nvCxnSpPr>
          <p:cNvPr id="16" name="Connecteur droit 15"/>
          <p:cNvCxnSpPr/>
          <p:nvPr/>
        </p:nvCxnSpPr>
        <p:spPr>
          <a:xfrm flipV="1">
            <a:off x="1435608" y="6211044"/>
            <a:ext cx="7498080" cy="3416"/>
          </a:xfrm>
          <a:prstGeom prst="line">
            <a:avLst/>
          </a:prstGeom>
          <a:ln>
            <a:solidFill>
              <a:schemeClr val="accent6">
                <a:lumMod val="40000"/>
                <a:lumOff val="60000"/>
              </a:schemeClr>
            </a:solidFill>
          </a:ln>
          <a:effectLst/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11" name="ZoneTexte 10"/>
          <p:cNvSpPr txBox="1"/>
          <p:nvPr/>
        </p:nvSpPr>
        <p:spPr>
          <a:xfrm>
            <a:off x="1336000" y="6226057"/>
            <a:ext cx="4470895" cy="66377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10000"/>
              </a:lnSpc>
            </a:pPr>
            <a:r>
              <a:rPr lang="fr-FR" b="1" dirty="0" smtClean="0">
                <a:solidFill>
                  <a:srgbClr val="CB00C7"/>
                </a:solidFill>
                <a:latin typeface="Arial Narrow Bold"/>
                <a:cs typeface="Arial Narrow Bold"/>
              </a:rPr>
              <a:t>N</a:t>
            </a:r>
            <a:r>
              <a:rPr lang="fr-FR" dirty="0" smtClean="0">
                <a:solidFill>
                  <a:srgbClr val="CB00C7"/>
                </a:solidFill>
                <a:latin typeface="Arial Narrow Bold"/>
                <a:cs typeface="Arial Narrow Bold"/>
              </a:rPr>
              <a:t>on</a:t>
            </a:r>
            <a:r>
              <a:rPr lang="fr-FR" dirty="0" smtClean="0">
                <a:solidFill>
                  <a:srgbClr val="CB00C7"/>
                </a:solidFill>
                <a:latin typeface="Arial Narrow Bold"/>
                <a:cs typeface="Arial Narrow Bold"/>
              </a:rPr>
              <a:t> </a:t>
            </a:r>
            <a:r>
              <a:rPr lang="fr-FR" b="1" dirty="0" smtClean="0">
                <a:solidFill>
                  <a:srgbClr val="CB00C7"/>
                </a:solidFill>
                <a:latin typeface="Arial Narrow Bold"/>
                <a:cs typeface="Arial Narrow Bold"/>
              </a:rPr>
              <a:t>U</a:t>
            </a:r>
            <a:r>
              <a:rPr lang="fr-FR" dirty="0" smtClean="0">
                <a:solidFill>
                  <a:srgbClr val="CB00C7"/>
                </a:solidFill>
                <a:latin typeface="Arial Narrow Bold"/>
                <a:cs typeface="Arial Narrow Bold"/>
              </a:rPr>
              <a:t>niform</a:t>
            </a:r>
            <a:r>
              <a:rPr lang="fr-FR" dirty="0" smtClean="0">
                <a:solidFill>
                  <a:srgbClr val="CB00C7"/>
                </a:solidFill>
                <a:latin typeface="Arial Narrow Bold"/>
                <a:cs typeface="Arial Narrow Bold"/>
              </a:rPr>
              <a:t> </a:t>
            </a:r>
            <a:r>
              <a:rPr lang="fr-FR" b="1" dirty="0" smtClean="0">
                <a:solidFill>
                  <a:srgbClr val="CB00C7"/>
                </a:solidFill>
                <a:latin typeface="Arial Narrow Bold"/>
                <a:cs typeface="Arial Narrow Bold"/>
              </a:rPr>
              <a:t>M</a:t>
            </a:r>
            <a:r>
              <a:rPr lang="fr-FR" dirty="0" smtClean="0">
                <a:solidFill>
                  <a:srgbClr val="CB00C7"/>
                </a:solidFill>
                <a:latin typeface="Arial Narrow Bold"/>
                <a:cs typeface="Arial Narrow Bold"/>
              </a:rPr>
              <a:t>emory </a:t>
            </a:r>
            <a:r>
              <a:rPr lang="fr-FR" b="1" dirty="0" smtClean="0">
                <a:solidFill>
                  <a:srgbClr val="CB00C7"/>
                </a:solidFill>
                <a:latin typeface="Arial Narrow Bold"/>
                <a:cs typeface="Arial Narrow Bold"/>
              </a:rPr>
              <a:t>A</a:t>
            </a:r>
            <a:r>
              <a:rPr lang="fr-FR" dirty="0" smtClean="0">
                <a:solidFill>
                  <a:srgbClr val="CB00C7"/>
                </a:solidFill>
                <a:latin typeface="Arial Narrow Bold"/>
                <a:cs typeface="Arial Narrow Bold"/>
              </a:rPr>
              <a:t>ccess (</a:t>
            </a:r>
            <a:r>
              <a:rPr lang="fr-FR" b="1" dirty="0" smtClean="0">
                <a:solidFill>
                  <a:srgbClr val="CB00C7"/>
                </a:solidFill>
                <a:latin typeface="Arial Narrow Bold"/>
                <a:cs typeface="Arial Narrow Bold"/>
              </a:rPr>
              <a:t>NUMA</a:t>
            </a:r>
            <a:r>
              <a:rPr lang="fr-FR" dirty="0" smtClean="0">
                <a:solidFill>
                  <a:srgbClr val="CB00C7"/>
                </a:solidFill>
                <a:latin typeface="Arial Narrow Bold"/>
                <a:cs typeface="Arial Narrow Bold"/>
              </a:rPr>
              <a:t>)</a:t>
            </a:r>
            <a:endParaRPr lang="fr-FR" dirty="0" smtClean="0">
              <a:solidFill>
                <a:srgbClr val="CB00C7"/>
              </a:solidFill>
              <a:latin typeface="Arial Narrow Bold"/>
              <a:cs typeface="Arial Narrow Bold"/>
            </a:endParaRPr>
          </a:p>
          <a:p>
            <a:pPr>
              <a:lnSpc>
                <a:spcPct val="110000"/>
              </a:lnSpc>
            </a:pPr>
            <a:r>
              <a:rPr lang="fr-FR" sz="1600" dirty="0" smtClean="0">
                <a:solidFill>
                  <a:schemeClr val="accent6"/>
                </a:solidFill>
                <a:latin typeface="Arial Narrow Bold"/>
                <a:cs typeface="Arial Narrow Bold"/>
              </a:rPr>
              <a:t>Claude TADONKI – </a:t>
            </a:r>
            <a:r>
              <a:rPr lang="fr-FR" sz="1600" dirty="0" smtClean="0">
                <a:solidFill>
                  <a:schemeClr val="accent6"/>
                </a:solidFill>
                <a:latin typeface="Arial Narrow Bold"/>
                <a:cs typeface="Arial Narrow Bold"/>
              </a:rPr>
              <a:t>UFF </a:t>
            </a:r>
            <a:r>
              <a:rPr lang="fr-FR" sz="1600" dirty="0" smtClean="0">
                <a:solidFill>
                  <a:schemeClr val="accent6"/>
                </a:solidFill>
                <a:latin typeface="Arial Narrow Bold"/>
                <a:cs typeface="Arial Narrow Bold"/>
              </a:rPr>
              <a:t>– </a:t>
            </a:r>
            <a:r>
              <a:rPr lang="fr-FR" sz="1600" dirty="0" smtClean="0">
                <a:solidFill>
                  <a:schemeClr val="accent6"/>
                </a:solidFill>
                <a:latin typeface="Arial Narrow Bold"/>
                <a:cs typeface="Arial Narrow Bold"/>
              </a:rPr>
              <a:t>Niteroi (</a:t>
            </a:r>
            <a:r>
              <a:rPr lang="fr-FR" sz="1600" dirty="0" err="1" smtClean="0">
                <a:solidFill>
                  <a:schemeClr val="accent6"/>
                </a:solidFill>
                <a:latin typeface="Arial Narrow Bold"/>
                <a:cs typeface="Arial Narrow Bold"/>
              </a:rPr>
              <a:t>Brazil</a:t>
            </a:r>
            <a:r>
              <a:rPr lang="fr-FR" sz="1600" dirty="0" smtClean="0">
                <a:solidFill>
                  <a:schemeClr val="accent6"/>
                </a:solidFill>
                <a:latin typeface="Arial Narrow Bold"/>
                <a:cs typeface="Arial Narrow Bold"/>
              </a:rPr>
              <a:t>) – May </a:t>
            </a:r>
            <a:r>
              <a:rPr lang="fr-FR" sz="1600" dirty="0" smtClean="0">
                <a:solidFill>
                  <a:schemeClr val="accent6"/>
                </a:solidFill>
                <a:latin typeface="Arial Narrow Bold"/>
                <a:cs typeface="Arial Narrow Bold"/>
              </a:rPr>
              <a:t>15, </a:t>
            </a:r>
            <a:r>
              <a:rPr lang="fr-FR" sz="1600" dirty="0" smtClean="0">
                <a:solidFill>
                  <a:schemeClr val="accent6"/>
                </a:solidFill>
                <a:latin typeface="Arial Narrow Bold"/>
                <a:cs typeface="Arial Narrow Bold"/>
              </a:rPr>
              <a:t>2019</a:t>
            </a:r>
            <a:endParaRPr lang="fr-FR" sz="1600" dirty="0">
              <a:solidFill>
                <a:schemeClr val="accent6"/>
              </a:solidFill>
              <a:latin typeface="Arial Narrow Bold"/>
              <a:cs typeface="Arial Narrow Bold"/>
            </a:endParaRPr>
          </a:p>
        </p:txBody>
      </p:sp>
      <p:pic>
        <p:nvPicPr>
          <p:cNvPr id="10" name="Imag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29538" y="6275388"/>
            <a:ext cx="1163637" cy="481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Image 11" descr="Capture d’écran 2016-04-26 à 16.12.28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7149" y="1679992"/>
            <a:ext cx="3488770" cy="1530350"/>
          </a:xfrm>
          <a:prstGeom prst="rect">
            <a:avLst/>
          </a:prstGeom>
        </p:spPr>
      </p:pic>
      <p:pic>
        <p:nvPicPr>
          <p:cNvPr id="13" name="Image 12" descr="Capture d’écran 2016-04-26 à 16.13.08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7586" y="1419642"/>
            <a:ext cx="3756102" cy="1790700"/>
          </a:xfrm>
          <a:prstGeom prst="rect">
            <a:avLst/>
          </a:prstGeom>
        </p:spPr>
      </p:pic>
      <p:sp>
        <p:nvSpPr>
          <p:cNvPr id="15" name="ZoneTexte 14"/>
          <p:cNvSpPr txBox="1"/>
          <p:nvPr/>
        </p:nvSpPr>
        <p:spPr>
          <a:xfrm>
            <a:off x="3848100" y="2209800"/>
            <a:ext cx="6976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>
                <a:solidFill>
                  <a:srgbClr val="3366FF"/>
                </a:solidFill>
              </a:rPr>
              <a:t>UMA</a:t>
            </a:r>
            <a:endParaRPr lang="fr-FR" dirty="0">
              <a:solidFill>
                <a:srgbClr val="3366FF"/>
              </a:solidFill>
            </a:endParaRPr>
          </a:p>
        </p:txBody>
      </p:sp>
      <p:pic>
        <p:nvPicPr>
          <p:cNvPr id="17" name="Image 16" descr="Capture d’écran 2016-04-26 à 16.19.21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7586" y="4660900"/>
            <a:ext cx="3684669" cy="1326046"/>
          </a:xfrm>
          <a:prstGeom prst="rect">
            <a:avLst/>
          </a:prstGeom>
        </p:spPr>
      </p:pic>
      <p:pic>
        <p:nvPicPr>
          <p:cNvPr id="18" name="Image 17" descr="Capture d’écran 2016-04-26 à 16.18.54.p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8386" y="3536950"/>
            <a:ext cx="3633869" cy="1086867"/>
          </a:xfrm>
          <a:prstGeom prst="rect">
            <a:avLst/>
          </a:prstGeom>
        </p:spPr>
      </p:pic>
      <p:sp>
        <p:nvSpPr>
          <p:cNvPr id="19" name="ZoneTexte 18"/>
          <p:cNvSpPr txBox="1"/>
          <p:nvPr/>
        </p:nvSpPr>
        <p:spPr>
          <a:xfrm>
            <a:off x="5228386" y="5881588"/>
            <a:ext cx="110532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i="1" dirty="0" err="1" smtClean="0">
                <a:solidFill>
                  <a:schemeClr val="accent6">
                    <a:lumMod val="60000"/>
                    <a:lumOff val="40000"/>
                  </a:schemeClr>
                </a:solidFill>
                <a:latin typeface="Arial Narrow"/>
                <a:cs typeface="Arial Narrow"/>
              </a:rPr>
              <a:t>Yinan</a:t>
            </a:r>
            <a:r>
              <a:rPr lang="fr-FR" sz="1400" i="1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Arial Narrow"/>
                <a:cs typeface="Arial Narrow"/>
              </a:rPr>
              <a:t> Li et al.</a:t>
            </a:r>
            <a:endParaRPr lang="fr-FR" sz="1400" i="1" dirty="0">
              <a:solidFill>
                <a:schemeClr val="accent6">
                  <a:lumMod val="60000"/>
                  <a:lumOff val="40000"/>
                </a:schemeClr>
              </a:solidFill>
              <a:latin typeface="Arial Narrow"/>
              <a:cs typeface="Arial Narrow"/>
            </a:endParaRPr>
          </a:p>
        </p:txBody>
      </p:sp>
      <p:pic>
        <p:nvPicPr>
          <p:cNvPr id="20" name="Image 1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497727" y="3416300"/>
            <a:ext cx="3048000" cy="266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981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332300" y="274638"/>
            <a:ext cx="7601388" cy="1143000"/>
          </a:xfrm>
        </p:spPr>
        <p:txBody>
          <a:bodyPr/>
          <a:lstStyle/>
          <a:p>
            <a:r>
              <a:rPr lang="fr-FR" dirty="0" smtClean="0"/>
              <a:t>INTEL BROADWELL</a:t>
            </a:r>
            <a:endParaRPr lang="fr-FR" dirty="0"/>
          </a:p>
        </p:txBody>
      </p:sp>
      <p:cxnSp>
        <p:nvCxnSpPr>
          <p:cNvPr id="9" name="Connecteur droit 8"/>
          <p:cNvCxnSpPr/>
          <p:nvPr/>
        </p:nvCxnSpPr>
        <p:spPr>
          <a:xfrm>
            <a:off x="1435608" y="1232759"/>
            <a:ext cx="7498080" cy="24904"/>
          </a:xfrm>
          <a:prstGeom prst="line">
            <a:avLst/>
          </a:prstGeom>
          <a:ln w="57150" cmpd="thinThick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4" name="Image 1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97981" y="6251816"/>
            <a:ext cx="678407" cy="565340"/>
          </a:xfrm>
          <a:prstGeom prst="rect">
            <a:avLst/>
          </a:prstGeom>
        </p:spPr>
      </p:pic>
      <p:cxnSp>
        <p:nvCxnSpPr>
          <p:cNvPr id="16" name="Connecteur droit 15"/>
          <p:cNvCxnSpPr/>
          <p:nvPr/>
        </p:nvCxnSpPr>
        <p:spPr>
          <a:xfrm flipV="1">
            <a:off x="1435608" y="6211044"/>
            <a:ext cx="7498080" cy="3416"/>
          </a:xfrm>
          <a:prstGeom prst="line">
            <a:avLst/>
          </a:prstGeom>
          <a:ln>
            <a:solidFill>
              <a:schemeClr val="accent6">
                <a:lumMod val="40000"/>
                <a:lumOff val="60000"/>
              </a:schemeClr>
            </a:solidFill>
          </a:ln>
          <a:effectLst/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pic>
        <p:nvPicPr>
          <p:cNvPr id="6" name="Image 5" descr="bw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5608" y="1379538"/>
            <a:ext cx="5484253" cy="3140177"/>
          </a:xfrm>
          <a:prstGeom prst="rect">
            <a:avLst/>
          </a:prstGeom>
          <a:ln w="57150" cmpd="thickThin">
            <a:solidFill>
              <a:srgbClr val="3891A7"/>
            </a:solidFill>
          </a:ln>
        </p:spPr>
      </p:pic>
      <p:sp>
        <p:nvSpPr>
          <p:cNvPr id="7" name="ZoneTexte 6"/>
          <p:cNvSpPr txBox="1"/>
          <p:nvPr/>
        </p:nvSpPr>
        <p:spPr>
          <a:xfrm>
            <a:off x="6134100" y="609600"/>
            <a:ext cx="3200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>
                <a:latin typeface="Arial Narrow"/>
                <a:cs typeface="Arial Narrow"/>
              </a:rPr>
              <a:t>Intel® Xeon® Processor E5-2699 </a:t>
            </a:r>
            <a:r>
              <a:rPr lang="fr-FR" sz="1400" dirty="0" smtClean="0">
                <a:latin typeface="Arial Narrow"/>
                <a:cs typeface="Arial Narrow"/>
              </a:rPr>
              <a:t>v4</a:t>
            </a:r>
          </a:p>
          <a:p>
            <a:r>
              <a:rPr lang="fr-FR" sz="1400" dirty="0" err="1" smtClean="0">
                <a:solidFill>
                  <a:schemeClr val="accent6"/>
                </a:solidFill>
                <a:latin typeface="Arial Narrow"/>
                <a:cs typeface="Arial Narrow"/>
              </a:rPr>
              <a:t>Released</a:t>
            </a:r>
            <a:r>
              <a:rPr lang="fr-FR" sz="1400" dirty="0" smtClean="0">
                <a:solidFill>
                  <a:schemeClr val="accent6"/>
                </a:solidFill>
                <a:latin typeface="Arial Narrow"/>
                <a:cs typeface="Arial Narrow"/>
              </a:rPr>
              <a:t> in April 2016</a:t>
            </a:r>
            <a:endParaRPr lang="fr-FR" sz="1400" dirty="0">
              <a:solidFill>
                <a:schemeClr val="accent6"/>
              </a:solidFill>
              <a:latin typeface="Arial Narrow"/>
              <a:cs typeface="Arial Narrow"/>
            </a:endParaRPr>
          </a:p>
        </p:txBody>
      </p:sp>
      <p:sp>
        <p:nvSpPr>
          <p:cNvPr id="11" name="ZoneTexte 10"/>
          <p:cNvSpPr txBox="1"/>
          <p:nvPr/>
        </p:nvSpPr>
        <p:spPr>
          <a:xfrm>
            <a:off x="1336000" y="6226057"/>
            <a:ext cx="4470895" cy="66377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10000"/>
              </a:lnSpc>
            </a:pPr>
            <a:r>
              <a:rPr lang="fr-FR" b="1" dirty="0" smtClean="0">
                <a:solidFill>
                  <a:srgbClr val="CB00C7"/>
                </a:solidFill>
                <a:latin typeface="Arial Narrow Bold"/>
                <a:cs typeface="Arial Narrow Bold"/>
              </a:rPr>
              <a:t>N</a:t>
            </a:r>
            <a:r>
              <a:rPr lang="fr-FR" dirty="0" smtClean="0">
                <a:solidFill>
                  <a:srgbClr val="CB00C7"/>
                </a:solidFill>
                <a:latin typeface="Arial Narrow Bold"/>
                <a:cs typeface="Arial Narrow Bold"/>
              </a:rPr>
              <a:t>on</a:t>
            </a:r>
            <a:r>
              <a:rPr lang="fr-FR" dirty="0" smtClean="0">
                <a:solidFill>
                  <a:srgbClr val="CB00C7"/>
                </a:solidFill>
                <a:latin typeface="Arial Narrow Bold"/>
                <a:cs typeface="Arial Narrow Bold"/>
              </a:rPr>
              <a:t> </a:t>
            </a:r>
            <a:r>
              <a:rPr lang="fr-FR" b="1" dirty="0" smtClean="0">
                <a:solidFill>
                  <a:srgbClr val="CB00C7"/>
                </a:solidFill>
                <a:latin typeface="Arial Narrow Bold"/>
                <a:cs typeface="Arial Narrow Bold"/>
              </a:rPr>
              <a:t>U</a:t>
            </a:r>
            <a:r>
              <a:rPr lang="fr-FR" dirty="0" smtClean="0">
                <a:solidFill>
                  <a:srgbClr val="CB00C7"/>
                </a:solidFill>
                <a:latin typeface="Arial Narrow Bold"/>
                <a:cs typeface="Arial Narrow Bold"/>
              </a:rPr>
              <a:t>niform</a:t>
            </a:r>
            <a:r>
              <a:rPr lang="fr-FR" dirty="0" smtClean="0">
                <a:solidFill>
                  <a:srgbClr val="CB00C7"/>
                </a:solidFill>
                <a:latin typeface="Arial Narrow Bold"/>
                <a:cs typeface="Arial Narrow Bold"/>
              </a:rPr>
              <a:t> </a:t>
            </a:r>
            <a:r>
              <a:rPr lang="fr-FR" b="1" dirty="0" smtClean="0">
                <a:solidFill>
                  <a:srgbClr val="CB00C7"/>
                </a:solidFill>
                <a:latin typeface="Arial Narrow Bold"/>
                <a:cs typeface="Arial Narrow Bold"/>
              </a:rPr>
              <a:t>M</a:t>
            </a:r>
            <a:r>
              <a:rPr lang="fr-FR" dirty="0" smtClean="0">
                <a:solidFill>
                  <a:srgbClr val="CB00C7"/>
                </a:solidFill>
                <a:latin typeface="Arial Narrow Bold"/>
                <a:cs typeface="Arial Narrow Bold"/>
              </a:rPr>
              <a:t>emory </a:t>
            </a:r>
            <a:r>
              <a:rPr lang="fr-FR" b="1" dirty="0" smtClean="0">
                <a:solidFill>
                  <a:srgbClr val="CB00C7"/>
                </a:solidFill>
                <a:latin typeface="Arial Narrow Bold"/>
                <a:cs typeface="Arial Narrow Bold"/>
              </a:rPr>
              <a:t>A</a:t>
            </a:r>
            <a:r>
              <a:rPr lang="fr-FR" dirty="0" smtClean="0">
                <a:solidFill>
                  <a:srgbClr val="CB00C7"/>
                </a:solidFill>
                <a:latin typeface="Arial Narrow Bold"/>
                <a:cs typeface="Arial Narrow Bold"/>
              </a:rPr>
              <a:t>ccess (</a:t>
            </a:r>
            <a:r>
              <a:rPr lang="fr-FR" b="1" dirty="0" smtClean="0">
                <a:solidFill>
                  <a:srgbClr val="CB00C7"/>
                </a:solidFill>
                <a:latin typeface="Arial Narrow Bold"/>
                <a:cs typeface="Arial Narrow Bold"/>
              </a:rPr>
              <a:t>NUMA</a:t>
            </a:r>
            <a:r>
              <a:rPr lang="fr-FR" dirty="0" smtClean="0">
                <a:solidFill>
                  <a:srgbClr val="CB00C7"/>
                </a:solidFill>
                <a:latin typeface="Arial Narrow Bold"/>
                <a:cs typeface="Arial Narrow Bold"/>
              </a:rPr>
              <a:t>)</a:t>
            </a:r>
            <a:endParaRPr lang="fr-FR" dirty="0" smtClean="0">
              <a:solidFill>
                <a:srgbClr val="CB00C7"/>
              </a:solidFill>
              <a:latin typeface="Arial Narrow Bold"/>
              <a:cs typeface="Arial Narrow Bold"/>
            </a:endParaRPr>
          </a:p>
          <a:p>
            <a:pPr>
              <a:lnSpc>
                <a:spcPct val="110000"/>
              </a:lnSpc>
            </a:pPr>
            <a:r>
              <a:rPr lang="fr-FR" sz="1600" dirty="0" smtClean="0">
                <a:solidFill>
                  <a:schemeClr val="accent6"/>
                </a:solidFill>
                <a:latin typeface="Arial Narrow Bold"/>
                <a:cs typeface="Arial Narrow Bold"/>
              </a:rPr>
              <a:t>Claude TADONKI – </a:t>
            </a:r>
            <a:r>
              <a:rPr lang="fr-FR" sz="1600" dirty="0" smtClean="0">
                <a:solidFill>
                  <a:schemeClr val="accent6"/>
                </a:solidFill>
                <a:latin typeface="Arial Narrow Bold"/>
                <a:cs typeface="Arial Narrow Bold"/>
              </a:rPr>
              <a:t>UFF </a:t>
            </a:r>
            <a:r>
              <a:rPr lang="fr-FR" sz="1600" dirty="0" smtClean="0">
                <a:solidFill>
                  <a:schemeClr val="accent6"/>
                </a:solidFill>
                <a:latin typeface="Arial Narrow Bold"/>
                <a:cs typeface="Arial Narrow Bold"/>
              </a:rPr>
              <a:t>– </a:t>
            </a:r>
            <a:r>
              <a:rPr lang="fr-FR" sz="1600" dirty="0" smtClean="0">
                <a:solidFill>
                  <a:schemeClr val="accent6"/>
                </a:solidFill>
                <a:latin typeface="Arial Narrow Bold"/>
                <a:cs typeface="Arial Narrow Bold"/>
              </a:rPr>
              <a:t>Niteroi (</a:t>
            </a:r>
            <a:r>
              <a:rPr lang="fr-FR" sz="1600" dirty="0" err="1" smtClean="0">
                <a:solidFill>
                  <a:schemeClr val="accent6"/>
                </a:solidFill>
                <a:latin typeface="Arial Narrow Bold"/>
                <a:cs typeface="Arial Narrow Bold"/>
              </a:rPr>
              <a:t>Brazil</a:t>
            </a:r>
            <a:r>
              <a:rPr lang="fr-FR" sz="1600" dirty="0" smtClean="0">
                <a:solidFill>
                  <a:schemeClr val="accent6"/>
                </a:solidFill>
                <a:latin typeface="Arial Narrow Bold"/>
                <a:cs typeface="Arial Narrow Bold"/>
              </a:rPr>
              <a:t>) – May </a:t>
            </a:r>
            <a:r>
              <a:rPr lang="fr-FR" sz="1600" dirty="0" smtClean="0">
                <a:solidFill>
                  <a:schemeClr val="accent6"/>
                </a:solidFill>
                <a:latin typeface="Arial Narrow Bold"/>
                <a:cs typeface="Arial Narrow Bold"/>
              </a:rPr>
              <a:t>15, </a:t>
            </a:r>
            <a:r>
              <a:rPr lang="fr-FR" sz="1600" dirty="0" smtClean="0">
                <a:solidFill>
                  <a:schemeClr val="accent6"/>
                </a:solidFill>
                <a:latin typeface="Arial Narrow Bold"/>
                <a:cs typeface="Arial Narrow Bold"/>
              </a:rPr>
              <a:t>2019</a:t>
            </a:r>
            <a:endParaRPr lang="fr-FR" sz="1600" dirty="0">
              <a:solidFill>
                <a:schemeClr val="accent6"/>
              </a:solidFill>
              <a:latin typeface="Arial Narrow Bold"/>
              <a:cs typeface="Arial Narrow Bold"/>
            </a:endParaRPr>
          </a:p>
        </p:txBody>
      </p:sp>
      <p:pic>
        <p:nvPicPr>
          <p:cNvPr id="10" name="Imag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29538" y="6275388"/>
            <a:ext cx="1163637" cy="481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Imag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97981" y="1379538"/>
            <a:ext cx="2036762" cy="2036762"/>
          </a:xfrm>
          <a:prstGeom prst="rect">
            <a:avLst/>
          </a:prstGeom>
        </p:spPr>
      </p:pic>
      <p:sp>
        <p:nvSpPr>
          <p:cNvPr id="13" name="ZoneTexte 12"/>
          <p:cNvSpPr txBox="1"/>
          <p:nvPr/>
        </p:nvSpPr>
        <p:spPr>
          <a:xfrm>
            <a:off x="1530276" y="4564484"/>
            <a:ext cx="73399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Each chip has 22 cores organized a 2 NUMA nodes</a:t>
            </a:r>
            <a:endParaRPr lang="en-US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15" name="Picture 4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6260" y="4661892"/>
            <a:ext cx="139700" cy="241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7" name="ZoneTexte 16"/>
          <p:cNvSpPr txBox="1"/>
          <p:nvPr/>
        </p:nvSpPr>
        <p:spPr>
          <a:xfrm>
            <a:off x="1530276" y="4987240"/>
            <a:ext cx="75502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Each NUMA node has</a:t>
            </a:r>
            <a:r>
              <a:rPr lang="en-US" dirty="0" smtClean="0">
                <a:solidFill>
                  <a:schemeClr val="accent1">
                    <a:lumMod val="50000"/>
                  </a:schemeClr>
                </a:solidFill>
                <a:latin typeface="Adobe Caslon Pro"/>
                <a:cs typeface="Adobe Caslon Pro"/>
              </a:rPr>
              <a:t> 11 </a:t>
            </a:r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cores</a:t>
            </a:r>
            <a:endParaRPr lang="en-US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18" name="Picture 4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6260" y="5084648"/>
            <a:ext cx="139700" cy="241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9" name="ZoneTexte 18"/>
          <p:cNvSpPr txBox="1"/>
          <p:nvPr/>
        </p:nvSpPr>
        <p:spPr>
          <a:xfrm>
            <a:off x="1530276" y="5419288"/>
            <a:ext cx="72457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The processor has 2 chips, thus 2 x 2 = 4 NUMA nodes</a:t>
            </a:r>
            <a:endParaRPr lang="en-US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20" name="Picture 4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6260" y="5516696"/>
            <a:ext cx="139700" cy="241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1" name="ZoneTexte 20"/>
          <p:cNvSpPr txBox="1"/>
          <p:nvPr/>
        </p:nvSpPr>
        <p:spPr>
          <a:xfrm>
            <a:off x="1542976" y="5838388"/>
            <a:ext cx="75375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The total number of cores is</a:t>
            </a:r>
            <a:r>
              <a:rPr lang="en-US" dirty="0" smtClean="0">
                <a:solidFill>
                  <a:schemeClr val="accent1">
                    <a:lumMod val="50000"/>
                  </a:schemeClr>
                </a:solidFill>
                <a:latin typeface="Adobe Caslon Pro"/>
                <a:cs typeface="Adobe Caslon Pro"/>
              </a:rPr>
              <a:t> 11 </a:t>
            </a:r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x 4 = 44</a:t>
            </a:r>
            <a:endParaRPr lang="en-US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22" name="Picture 4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8960" y="5935796"/>
            <a:ext cx="139700" cy="241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251171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7" grpId="0"/>
      <p:bldP spid="19" grpId="0"/>
      <p:bldP spid="2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332300" y="274638"/>
            <a:ext cx="7601388" cy="1143000"/>
          </a:xfrm>
        </p:spPr>
        <p:txBody>
          <a:bodyPr/>
          <a:lstStyle/>
          <a:p>
            <a:r>
              <a:rPr lang="en-US" smtClean="0"/>
              <a:t>Why NUMA</a:t>
            </a:r>
            <a:endParaRPr lang="en-US"/>
          </a:p>
        </p:txBody>
      </p:sp>
      <p:cxnSp>
        <p:nvCxnSpPr>
          <p:cNvPr id="9" name="Connecteur droit 8"/>
          <p:cNvCxnSpPr/>
          <p:nvPr/>
        </p:nvCxnSpPr>
        <p:spPr>
          <a:xfrm>
            <a:off x="1435608" y="1232759"/>
            <a:ext cx="7498080" cy="24904"/>
          </a:xfrm>
          <a:prstGeom prst="line">
            <a:avLst/>
          </a:prstGeom>
          <a:ln w="57150" cmpd="thinThick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4" name="Image 1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97981" y="6251816"/>
            <a:ext cx="678407" cy="565340"/>
          </a:xfrm>
          <a:prstGeom prst="rect">
            <a:avLst/>
          </a:prstGeom>
        </p:spPr>
      </p:pic>
      <p:cxnSp>
        <p:nvCxnSpPr>
          <p:cNvPr id="16" name="Connecteur droit 15"/>
          <p:cNvCxnSpPr/>
          <p:nvPr/>
        </p:nvCxnSpPr>
        <p:spPr>
          <a:xfrm flipV="1">
            <a:off x="1435608" y="6211044"/>
            <a:ext cx="7498080" cy="3416"/>
          </a:xfrm>
          <a:prstGeom prst="line">
            <a:avLst/>
          </a:prstGeom>
          <a:ln>
            <a:solidFill>
              <a:schemeClr val="accent6">
                <a:lumMod val="40000"/>
                <a:lumOff val="60000"/>
              </a:schemeClr>
            </a:solidFill>
          </a:ln>
          <a:effectLst/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11" name="ZoneTexte 10"/>
          <p:cNvSpPr txBox="1"/>
          <p:nvPr/>
        </p:nvSpPr>
        <p:spPr>
          <a:xfrm>
            <a:off x="1336000" y="6226057"/>
            <a:ext cx="4470895" cy="66377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10000"/>
              </a:lnSpc>
            </a:pPr>
            <a:r>
              <a:rPr lang="en-US" b="1" smtClean="0">
                <a:solidFill>
                  <a:srgbClr val="CB00C7"/>
                </a:solidFill>
                <a:latin typeface="Arial Narrow Bold"/>
                <a:cs typeface="Arial Narrow Bold"/>
              </a:rPr>
              <a:t>N</a:t>
            </a:r>
            <a:r>
              <a:rPr lang="en-US" smtClean="0">
                <a:solidFill>
                  <a:srgbClr val="CB00C7"/>
                </a:solidFill>
                <a:latin typeface="Arial Narrow Bold"/>
                <a:cs typeface="Arial Narrow Bold"/>
              </a:rPr>
              <a:t>on</a:t>
            </a:r>
            <a:r>
              <a:rPr lang="en-US" smtClean="0">
                <a:solidFill>
                  <a:srgbClr val="CB00C7"/>
                </a:solidFill>
                <a:latin typeface="Arial Narrow Bold"/>
                <a:cs typeface="Arial Narrow Bold"/>
              </a:rPr>
              <a:t> </a:t>
            </a:r>
            <a:r>
              <a:rPr lang="en-US" b="1" smtClean="0">
                <a:solidFill>
                  <a:srgbClr val="CB00C7"/>
                </a:solidFill>
                <a:latin typeface="Arial Narrow Bold"/>
                <a:cs typeface="Arial Narrow Bold"/>
              </a:rPr>
              <a:t>U</a:t>
            </a:r>
            <a:r>
              <a:rPr lang="en-US" smtClean="0">
                <a:solidFill>
                  <a:srgbClr val="CB00C7"/>
                </a:solidFill>
                <a:latin typeface="Arial Narrow Bold"/>
                <a:cs typeface="Arial Narrow Bold"/>
              </a:rPr>
              <a:t>niform</a:t>
            </a:r>
            <a:r>
              <a:rPr lang="en-US" smtClean="0">
                <a:solidFill>
                  <a:srgbClr val="CB00C7"/>
                </a:solidFill>
                <a:latin typeface="Arial Narrow Bold"/>
                <a:cs typeface="Arial Narrow Bold"/>
              </a:rPr>
              <a:t> </a:t>
            </a:r>
            <a:r>
              <a:rPr lang="en-US" b="1" smtClean="0">
                <a:solidFill>
                  <a:srgbClr val="CB00C7"/>
                </a:solidFill>
                <a:latin typeface="Arial Narrow Bold"/>
                <a:cs typeface="Arial Narrow Bold"/>
              </a:rPr>
              <a:t>M</a:t>
            </a:r>
            <a:r>
              <a:rPr lang="en-US" smtClean="0">
                <a:solidFill>
                  <a:srgbClr val="CB00C7"/>
                </a:solidFill>
                <a:latin typeface="Arial Narrow Bold"/>
                <a:cs typeface="Arial Narrow Bold"/>
              </a:rPr>
              <a:t>emory </a:t>
            </a:r>
            <a:r>
              <a:rPr lang="en-US" b="1" smtClean="0">
                <a:solidFill>
                  <a:srgbClr val="CB00C7"/>
                </a:solidFill>
                <a:latin typeface="Arial Narrow Bold"/>
                <a:cs typeface="Arial Narrow Bold"/>
              </a:rPr>
              <a:t>A</a:t>
            </a:r>
            <a:r>
              <a:rPr lang="en-US" smtClean="0">
                <a:solidFill>
                  <a:srgbClr val="CB00C7"/>
                </a:solidFill>
                <a:latin typeface="Arial Narrow Bold"/>
                <a:cs typeface="Arial Narrow Bold"/>
              </a:rPr>
              <a:t>ccess (</a:t>
            </a:r>
            <a:r>
              <a:rPr lang="en-US" b="1" smtClean="0">
                <a:solidFill>
                  <a:srgbClr val="CB00C7"/>
                </a:solidFill>
                <a:latin typeface="Arial Narrow Bold"/>
                <a:cs typeface="Arial Narrow Bold"/>
              </a:rPr>
              <a:t>NUMA</a:t>
            </a:r>
            <a:r>
              <a:rPr lang="en-US" smtClean="0">
                <a:solidFill>
                  <a:srgbClr val="CB00C7"/>
                </a:solidFill>
                <a:latin typeface="Arial Narrow Bold"/>
                <a:cs typeface="Arial Narrow Bold"/>
              </a:rPr>
              <a:t>)</a:t>
            </a:r>
            <a:endParaRPr lang="en-US" smtClean="0">
              <a:solidFill>
                <a:srgbClr val="CB00C7"/>
              </a:solidFill>
              <a:latin typeface="Arial Narrow Bold"/>
              <a:cs typeface="Arial Narrow Bold"/>
            </a:endParaRPr>
          </a:p>
          <a:p>
            <a:pPr>
              <a:lnSpc>
                <a:spcPct val="110000"/>
              </a:lnSpc>
            </a:pPr>
            <a:r>
              <a:rPr lang="en-US" sz="1600" smtClean="0">
                <a:solidFill>
                  <a:schemeClr val="accent6"/>
                </a:solidFill>
                <a:latin typeface="Arial Narrow Bold"/>
                <a:cs typeface="Arial Narrow Bold"/>
              </a:rPr>
              <a:t>Claude TADONKI – UFF – Niteroi (Brazil) – May 15, 2019</a:t>
            </a:r>
            <a:endParaRPr lang="en-US" sz="1600">
              <a:solidFill>
                <a:schemeClr val="accent6"/>
              </a:solidFill>
              <a:latin typeface="Arial Narrow Bold"/>
              <a:cs typeface="Arial Narrow Bold"/>
            </a:endParaRPr>
          </a:p>
        </p:txBody>
      </p:sp>
      <p:pic>
        <p:nvPicPr>
          <p:cNvPr id="10" name="Imag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29538" y="6275388"/>
            <a:ext cx="1163637" cy="481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35608" y="1417638"/>
            <a:ext cx="3601078" cy="2544762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423408" y="1417638"/>
            <a:ext cx="3501966" cy="2544762"/>
          </a:xfrm>
          <a:prstGeom prst="rect">
            <a:avLst/>
          </a:prstGeom>
        </p:spPr>
      </p:pic>
      <p:sp>
        <p:nvSpPr>
          <p:cNvPr id="15" name="ZoneTexte 14"/>
          <p:cNvSpPr txBox="1"/>
          <p:nvPr/>
        </p:nvSpPr>
        <p:spPr>
          <a:xfrm>
            <a:off x="1581076" y="3980284"/>
            <a:ext cx="73399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SMP has a certain level of serialization of concomitant  memory accesses </a:t>
            </a:r>
            <a:endParaRPr lang="en-US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17" name="Picture 4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7060" y="4077692"/>
            <a:ext cx="139700" cy="241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8" name="ZoneTexte 17"/>
          <p:cNvSpPr txBox="1"/>
          <p:nvPr/>
        </p:nvSpPr>
        <p:spPr>
          <a:xfrm>
            <a:off x="1581076" y="4403040"/>
            <a:ext cx="75502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This serialization increases with the number of cores</a:t>
            </a:r>
            <a:endParaRPr lang="en-US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19" name="Picture 4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7060" y="4500448"/>
            <a:ext cx="139700" cy="241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" name="ZoneTexte 19"/>
          <p:cNvSpPr txBox="1"/>
          <p:nvPr/>
        </p:nvSpPr>
        <p:spPr>
          <a:xfrm>
            <a:off x="1581076" y="4835088"/>
            <a:ext cx="72457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CPU operates considerably faster than memory accesses:</a:t>
            </a:r>
            <a:r>
              <a:rPr lang="en-US" b="1" dirty="0" smtClean="0">
                <a:solidFill>
                  <a:schemeClr val="accent1">
                    <a:lumMod val="50000"/>
                  </a:schemeClr>
                </a:solidFill>
              </a:rPr>
              <a:t> memory wall !!! </a:t>
            </a:r>
            <a:endParaRPr lang="en-US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21" name="Picture 4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7060" y="4932496"/>
            <a:ext cx="139700" cy="241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2" name="ZoneTexte 21"/>
          <p:cNvSpPr txBox="1"/>
          <p:nvPr/>
        </p:nvSpPr>
        <p:spPr>
          <a:xfrm>
            <a:off x="1593776" y="5254188"/>
            <a:ext cx="75375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Applications with an intensive memory access will show very poor speedups. </a:t>
            </a:r>
            <a:endParaRPr lang="en-US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23" name="Picture 4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9760" y="5351596"/>
            <a:ext cx="139700" cy="241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4" name="ZoneTexte 23"/>
          <p:cNvSpPr txBox="1"/>
          <p:nvPr/>
        </p:nvSpPr>
        <p:spPr>
          <a:xfrm>
            <a:off x="1593776" y="5698688"/>
            <a:ext cx="75375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NUMA configurations are designed to alleviate the main memory contention</a:t>
            </a:r>
            <a:endParaRPr lang="en-US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25" name="Picture 4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9760" y="5796096"/>
            <a:ext cx="139700" cy="241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610288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8" grpId="0"/>
      <p:bldP spid="20" grpId="0"/>
      <p:bldP spid="22" grpId="0"/>
      <p:bldP spid="2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332300" y="274638"/>
            <a:ext cx="7601388" cy="1143000"/>
          </a:xfrm>
        </p:spPr>
        <p:txBody>
          <a:bodyPr/>
          <a:lstStyle/>
          <a:p>
            <a:r>
              <a:rPr lang="en-US" dirty="0" smtClean="0"/>
              <a:t>Analogy with a Supermarket</a:t>
            </a:r>
            <a:endParaRPr lang="en-US" dirty="0"/>
          </a:p>
        </p:txBody>
      </p:sp>
      <p:cxnSp>
        <p:nvCxnSpPr>
          <p:cNvPr id="9" name="Connecteur droit 8"/>
          <p:cNvCxnSpPr/>
          <p:nvPr/>
        </p:nvCxnSpPr>
        <p:spPr>
          <a:xfrm>
            <a:off x="1435608" y="1232759"/>
            <a:ext cx="7498080" cy="24904"/>
          </a:xfrm>
          <a:prstGeom prst="line">
            <a:avLst/>
          </a:prstGeom>
          <a:ln w="57150" cmpd="thinThick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4" name="Image 1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97981" y="6251816"/>
            <a:ext cx="678407" cy="565340"/>
          </a:xfrm>
          <a:prstGeom prst="rect">
            <a:avLst/>
          </a:prstGeom>
        </p:spPr>
      </p:pic>
      <p:cxnSp>
        <p:nvCxnSpPr>
          <p:cNvPr id="16" name="Connecteur droit 15"/>
          <p:cNvCxnSpPr/>
          <p:nvPr/>
        </p:nvCxnSpPr>
        <p:spPr>
          <a:xfrm flipV="1">
            <a:off x="1435608" y="6211044"/>
            <a:ext cx="7498080" cy="3416"/>
          </a:xfrm>
          <a:prstGeom prst="line">
            <a:avLst/>
          </a:prstGeom>
          <a:ln>
            <a:solidFill>
              <a:schemeClr val="accent6">
                <a:lumMod val="40000"/>
                <a:lumOff val="60000"/>
              </a:schemeClr>
            </a:solidFill>
          </a:ln>
          <a:effectLst/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11" name="ZoneTexte 10"/>
          <p:cNvSpPr txBox="1"/>
          <p:nvPr/>
        </p:nvSpPr>
        <p:spPr>
          <a:xfrm>
            <a:off x="1336000" y="6226057"/>
            <a:ext cx="4470895" cy="66377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10000"/>
              </a:lnSpc>
            </a:pPr>
            <a:r>
              <a:rPr lang="en-US" b="1" smtClean="0">
                <a:solidFill>
                  <a:srgbClr val="CB00C7"/>
                </a:solidFill>
                <a:latin typeface="Arial Narrow Bold"/>
                <a:cs typeface="Arial Narrow Bold"/>
              </a:rPr>
              <a:t>N</a:t>
            </a:r>
            <a:r>
              <a:rPr lang="en-US" smtClean="0">
                <a:solidFill>
                  <a:srgbClr val="CB00C7"/>
                </a:solidFill>
                <a:latin typeface="Arial Narrow Bold"/>
                <a:cs typeface="Arial Narrow Bold"/>
              </a:rPr>
              <a:t>on</a:t>
            </a:r>
            <a:r>
              <a:rPr lang="en-US" smtClean="0">
                <a:solidFill>
                  <a:srgbClr val="CB00C7"/>
                </a:solidFill>
                <a:latin typeface="Arial Narrow Bold"/>
                <a:cs typeface="Arial Narrow Bold"/>
              </a:rPr>
              <a:t> </a:t>
            </a:r>
            <a:r>
              <a:rPr lang="en-US" b="1" smtClean="0">
                <a:solidFill>
                  <a:srgbClr val="CB00C7"/>
                </a:solidFill>
                <a:latin typeface="Arial Narrow Bold"/>
                <a:cs typeface="Arial Narrow Bold"/>
              </a:rPr>
              <a:t>U</a:t>
            </a:r>
            <a:r>
              <a:rPr lang="en-US" smtClean="0">
                <a:solidFill>
                  <a:srgbClr val="CB00C7"/>
                </a:solidFill>
                <a:latin typeface="Arial Narrow Bold"/>
                <a:cs typeface="Arial Narrow Bold"/>
              </a:rPr>
              <a:t>niform</a:t>
            </a:r>
            <a:r>
              <a:rPr lang="en-US" smtClean="0">
                <a:solidFill>
                  <a:srgbClr val="CB00C7"/>
                </a:solidFill>
                <a:latin typeface="Arial Narrow Bold"/>
                <a:cs typeface="Arial Narrow Bold"/>
              </a:rPr>
              <a:t> </a:t>
            </a:r>
            <a:r>
              <a:rPr lang="en-US" b="1" smtClean="0">
                <a:solidFill>
                  <a:srgbClr val="CB00C7"/>
                </a:solidFill>
                <a:latin typeface="Arial Narrow Bold"/>
                <a:cs typeface="Arial Narrow Bold"/>
              </a:rPr>
              <a:t>M</a:t>
            </a:r>
            <a:r>
              <a:rPr lang="en-US" smtClean="0">
                <a:solidFill>
                  <a:srgbClr val="CB00C7"/>
                </a:solidFill>
                <a:latin typeface="Arial Narrow Bold"/>
                <a:cs typeface="Arial Narrow Bold"/>
              </a:rPr>
              <a:t>emory </a:t>
            </a:r>
            <a:r>
              <a:rPr lang="en-US" b="1" smtClean="0">
                <a:solidFill>
                  <a:srgbClr val="CB00C7"/>
                </a:solidFill>
                <a:latin typeface="Arial Narrow Bold"/>
                <a:cs typeface="Arial Narrow Bold"/>
              </a:rPr>
              <a:t>A</a:t>
            </a:r>
            <a:r>
              <a:rPr lang="en-US" smtClean="0">
                <a:solidFill>
                  <a:srgbClr val="CB00C7"/>
                </a:solidFill>
                <a:latin typeface="Arial Narrow Bold"/>
                <a:cs typeface="Arial Narrow Bold"/>
              </a:rPr>
              <a:t>ccess (</a:t>
            </a:r>
            <a:r>
              <a:rPr lang="en-US" b="1" smtClean="0">
                <a:solidFill>
                  <a:srgbClr val="CB00C7"/>
                </a:solidFill>
                <a:latin typeface="Arial Narrow Bold"/>
                <a:cs typeface="Arial Narrow Bold"/>
              </a:rPr>
              <a:t>NUMA</a:t>
            </a:r>
            <a:r>
              <a:rPr lang="en-US" smtClean="0">
                <a:solidFill>
                  <a:srgbClr val="CB00C7"/>
                </a:solidFill>
                <a:latin typeface="Arial Narrow Bold"/>
                <a:cs typeface="Arial Narrow Bold"/>
              </a:rPr>
              <a:t>)</a:t>
            </a:r>
            <a:endParaRPr lang="en-US" smtClean="0">
              <a:solidFill>
                <a:srgbClr val="CB00C7"/>
              </a:solidFill>
              <a:latin typeface="Arial Narrow Bold"/>
              <a:cs typeface="Arial Narrow Bold"/>
            </a:endParaRPr>
          </a:p>
          <a:p>
            <a:pPr>
              <a:lnSpc>
                <a:spcPct val="110000"/>
              </a:lnSpc>
            </a:pPr>
            <a:r>
              <a:rPr lang="en-US" sz="1600" smtClean="0">
                <a:solidFill>
                  <a:schemeClr val="accent6"/>
                </a:solidFill>
                <a:latin typeface="Arial Narrow Bold"/>
                <a:cs typeface="Arial Narrow Bold"/>
              </a:rPr>
              <a:t>Claude TADONKI – UFF – Niteroi (Brazil) – May 15, 2019</a:t>
            </a:r>
            <a:endParaRPr lang="en-US" sz="1600">
              <a:solidFill>
                <a:schemeClr val="accent6"/>
              </a:solidFill>
              <a:latin typeface="Arial Narrow Bold"/>
              <a:cs typeface="Arial Narrow Bold"/>
            </a:endParaRPr>
          </a:p>
        </p:txBody>
      </p:sp>
      <p:pic>
        <p:nvPicPr>
          <p:cNvPr id="10" name="Imag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29538" y="6275388"/>
            <a:ext cx="1163637" cy="481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Imag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16275" y="1417638"/>
            <a:ext cx="5676900" cy="3882126"/>
          </a:xfrm>
          <a:prstGeom prst="rect">
            <a:avLst/>
          </a:prstGeom>
        </p:spPr>
      </p:pic>
      <p:sp>
        <p:nvSpPr>
          <p:cNvPr id="26" name="ZoneTexte 25"/>
          <p:cNvSpPr txBox="1"/>
          <p:nvPr/>
        </p:nvSpPr>
        <p:spPr>
          <a:xfrm>
            <a:off x="1581076" y="5368488"/>
            <a:ext cx="72457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We fill our shopping basket if parallel (clients are completely independent)</a:t>
            </a:r>
            <a:endParaRPr lang="en-US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27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7060" y="5465896"/>
            <a:ext cx="139700" cy="241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8" name="ZoneTexte 27"/>
          <p:cNvSpPr txBox="1"/>
          <p:nvPr/>
        </p:nvSpPr>
        <p:spPr>
          <a:xfrm>
            <a:off x="1593776" y="5787588"/>
            <a:ext cx="75375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But we experience an unpleasant serialization at the checkout</a:t>
            </a:r>
            <a:endParaRPr lang="en-US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29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9760" y="5884996"/>
            <a:ext cx="139700" cy="241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328728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332300" y="274638"/>
            <a:ext cx="7601388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Getting the NUMA configuration</a:t>
            </a:r>
            <a:endParaRPr lang="en-US" dirty="0"/>
          </a:p>
        </p:txBody>
      </p:sp>
      <p:cxnSp>
        <p:nvCxnSpPr>
          <p:cNvPr id="9" name="Connecteur droit 8"/>
          <p:cNvCxnSpPr/>
          <p:nvPr/>
        </p:nvCxnSpPr>
        <p:spPr>
          <a:xfrm>
            <a:off x="1435608" y="1232759"/>
            <a:ext cx="7498080" cy="24904"/>
          </a:xfrm>
          <a:prstGeom prst="line">
            <a:avLst/>
          </a:prstGeom>
          <a:ln w="57150" cmpd="thinThick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4" name="Image 1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97981" y="6251816"/>
            <a:ext cx="678407" cy="565340"/>
          </a:xfrm>
          <a:prstGeom prst="rect">
            <a:avLst/>
          </a:prstGeom>
        </p:spPr>
      </p:pic>
      <p:cxnSp>
        <p:nvCxnSpPr>
          <p:cNvPr id="16" name="Connecteur droit 15"/>
          <p:cNvCxnSpPr/>
          <p:nvPr/>
        </p:nvCxnSpPr>
        <p:spPr>
          <a:xfrm flipV="1">
            <a:off x="1435608" y="6211044"/>
            <a:ext cx="7498080" cy="3416"/>
          </a:xfrm>
          <a:prstGeom prst="line">
            <a:avLst/>
          </a:prstGeom>
          <a:ln>
            <a:solidFill>
              <a:schemeClr val="accent6">
                <a:lumMod val="40000"/>
                <a:lumOff val="60000"/>
              </a:schemeClr>
            </a:solidFill>
          </a:ln>
          <a:effectLst/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11" name="ZoneTexte 10"/>
          <p:cNvSpPr txBox="1"/>
          <p:nvPr/>
        </p:nvSpPr>
        <p:spPr>
          <a:xfrm>
            <a:off x="1336000" y="6226057"/>
            <a:ext cx="4470895" cy="66377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10000"/>
              </a:lnSpc>
            </a:pPr>
            <a:r>
              <a:rPr lang="en-US" b="1" smtClean="0">
                <a:solidFill>
                  <a:srgbClr val="CB00C7"/>
                </a:solidFill>
                <a:latin typeface="Arial Narrow Bold"/>
                <a:cs typeface="Arial Narrow Bold"/>
              </a:rPr>
              <a:t>N</a:t>
            </a:r>
            <a:r>
              <a:rPr lang="en-US" smtClean="0">
                <a:solidFill>
                  <a:srgbClr val="CB00C7"/>
                </a:solidFill>
                <a:latin typeface="Arial Narrow Bold"/>
                <a:cs typeface="Arial Narrow Bold"/>
              </a:rPr>
              <a:t>on</a:t>
            </a:r>
            <a:r>
              <a:rPr lang="en-US" smtClean="0">
                <a:solidFill>
                  <a:srgbClr val="CB00C7"/>
                </a:solidFill>
                <a:latin typeface="Arial Narrow Bold"/>
                <a:cs typeface="Arial Narrow Bold"/>
              </a:rPr>
              <a:t> </a:t>
            </a:r>
            <a:r>
              <a:rPr lang="en-US" b="1" smtClean="0">
                <a:solidFill>
                  <a:srgbClr val="CB00C7"/>
                </a:solidFill>
                <a:latin typeface="Arial Narrow Bold"/>
                <a:cs typeface="Arial Narrow Bold"/>
              </a:rPr>
              <a:t>U</a:t>
            </a:r>
            <a:r>
              <a:rPr lang="en-US" smtClean="0">
                <a:solidFill>
                  <a:srgbClr val="CB00C7"/>
                </a:solidFill>
                <a:latin typeface="Arial Narrow Bold"/>
                <a:cs typeface="Arial Narrow Bold"/>
              </a:rPr>
              <a:t>niform</a:t>
            </a:r>
            <a:r>
              <a:rPr lang="en-US" smtClean="0">
                <a:solidFill>
                  <a:srgbClr val="CB00C7"/>
                </a:solidFill>
                <a:latin typeface="Arial Narrow Bold"/>
                <a:cs typeface="Arial Narrow Bold"/>
              </a:rPr>
              <a:t> </a:t>
            </a:r>
            <a:r>
              <a:rPr lang="en-US" b="1" smtClean="0">
                <a:solidFill>
                  <a:srgbClr val="CB00C7"/>
                </a:solidFill>
                <a:latin typeface="Arial Narrow Bold"/>
                <a:cs typeface="Arial Narrow Bold"/>
              </a:rPr>
              <a:t>M</a:t>
            </a:r>
            <a:r>
              <a:rPr lang="en-US" smtClean="0">
                <a:solidFill>
                  <a:srgbClr val="CB00C7"/>
                </a:solidFill>
                <a:latin typeface="Arial Narrow Bold"/>
                <a:cs typeface="Arial Narrow Bold"/>
              </a:rPr>
              <a:t>emory </a:t>
            </a:r>
            <a:r>
              <a:rPr lang="en-US" b="1" smtClean="0">
                <a:solidFill>
                  <a:srgbClr val="CB00C7"/>
                </a:solidFill>
                <a:latin typeface="Arial Narrow Bold"/>
                <a:cs typeface="Arial Narrow Bold"/>
              </a:rPr>
              <a:t>A</a:t>
            </a:r>
            <a:r>
              <a:rPr lang="en-US" smtClean="0">
                <a:solidFill>
                  <a:srgbClr val="CB00C7"/>
                </a:solidFill>
                <a:latin typeface="Arial Narrow Bold"/>
                <a:cs typeface="Arial Narrow Bold"/>
              </a:rPr>
              <a:t>ccess (</a:t>
            </a:r>
            <a:r>
              <a:rPr lang="en-US" b="1" smtClean="0">
                <a:solidFill>
                  <a:srgbClr val="CB00C7"/>
                </a:solidFill>
                <a:latin typeface="Arial Narrow Bold"/>
                <a:cs typeface="Arial Narrow Bold"/>
              </a:rPr>
              <a:t>NUMA</a:t>
            </a:r>
            <a:r>
              <a:rPr lang="en-US" smtClean="0">
                <a:solidFill>
                  <a:srgbClr val="CB00C7"/>
                </a:solidFill>
                <a:latin typeface="Arial Narrow Bold"/>
                <a:cs typeface="Arial Narrow Bold"/>
              </a:rPr>
              <a:t>)</a:t>
            </a:r>
            <a:endParaRPr lang="en-US" smtClean="0">
              <a:solidFill>
                <a:srgbClr val="CB00C7"/>
              </a:solidFill>
              <a:latin typeface="Arial Narrow Bold"/>
              <a:cs typeface="Arial Narrow Bold"/>
            </a:endParaRPr>
          </a:p>
          <a:p>
            <a:pPr>
              <a:lnSpc>
                <a:spcPct val="110000"/>
              </a:lnSpc>
            </a:pPr>
            <a:r>
              <a:rPr lang="en-US" sz="1600" smtClean="0">
                <a:solidFill>
                  <a:schemeClr val="accent6"/>
                </a:solidFill>
                <a:latin typeface="Arial Narrow Bold"/>
                <a:cs typeface="Arial Narrow Bold"/>
              </a:rPr>
              <a:t>Claude TADONKI – UFF – Niteroi (Brazil) – May 15, 2019</a:t>
            </a:r>
            <a:endParaRPr lang="en-US" sz="1600">
              <a:solidFill>
                <a:schemeClr val="accent6"/>
              </a:solidFill>
              <a:latin typeface="Arial Narrow Bold"/>
              <a:cs typeface="Arial Narrow Bold"/>
            </a:endParaRPr>
          </a:p>
        </p:txBody>
      </p:sp>
      <p:pic>
        <p:nvPicPr>
          <p:cNvPr id="10" name="Imag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29538" y="6275388"/>
            <a:ext cx="1163637" cy="481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Image 2" descr="Capture d’écran 2019-05-15 à 01.10.12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7950" y="1303338"/>
            <a:ext cx="5067300" cy="3568700"/>
          </a:xfrm>
          <a:prstGeom prst="rect">
            <a:avLst/>
          </a:prstGeom>
        </p:spPr>
      </p:pic>
      <p:sp>
        <p:nvSpPr>
          <p:cNvPr id="12" name="ZoneTexte 11"/>
          <p:cNvSpPr txBox="1"/>
          <p:nvPr/>
        </p:nvSpPr>
        <p:spPr>
          <a:xfrm>
            <a:off x="1593776" y="4881448"/>
            <a:ext cx="73399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>
                <a:solidFill>
                  <a:schemeClr val="accent1">
                    <a:lumMod val="50000"/>
                  </a:schemeClr>
                </a:solidFill>
              </a:rPr>
              <a:t>numactl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 is a utility which can be used to </a:t>
            </a:r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handle 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NUMA </a:t>
            </a:r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considerations</a:t>
            </a:r>
            <a:endParaRPr lang="en-US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13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9760" y="4978856"/>
            <a:ext cx="139700" cy="241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" name="ZoneTexte 14"/>
          <p:cNvSpPr txBox="1"/>
          <p:nvPr/>
        </p:nvSpPr>
        <p:spPr>
          <a:xfrm>
            <a:off x="1593776" y="5304204"/>
            <a:ext cx="75502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We can see that we have 4 NUMA nodes (0-3), each with </a:t>
            </a:r>
            <a:r>
              <a:rPr lang="en-US" dirty="0" smtClean="0">
                <a:solidFill>
                  <a:schemeClr val="accent1">
                    <a:lumMod val="50000"/>
                  </a:schemeClr>
                </a:solidFill>
                <a:latin typeface="Adobe Caslon Pro"/>
                <a:cs typeface="Adobe Caslon Pro"/>
              </a:rPr>
              <a:t>11</a:t>
            </a:r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 cores</a:t>
            </a:r>
            <a:endParaRPr lang="en-US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17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9760" y="5401612"/>
            <a:ext cx="139700" cy="241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8" name="ZoneTexte 17"/>
          <p:cNvSpPr txBox="1"/>
          <p:nvPr/>
        </p:nvSpPr>
        <p:spPr>
          <a:xfrm>
            <a:off x="1593776" y="5736252"/>
            <a:ext cx="72457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The node distances matrix helps to identify the NUMA topology</a:t>
            </a:r>
            <a:endParaRPr lang="en-US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19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9760" y="5833660"/>
            <a:ext cx="139700" cy="241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5963677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5" grpId="0"/>
      <p:bldP spid="1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332300" y="274638"/>
            <a:ext cx="7601388" cy="1143000"/>
          </a:xfrm>
        </p:spPr>
        <p:txBody>
          <a:bodyPr>
            <a:normAutofit/>
          </a:bodyPr>
          <a:lstStyle/>
          <a:p>
            <a:r>
              <a:rPr lang="en-GB" smtClean="0"/>
              <a:t>NUMA Unaware Case</a:t>
            </a:r>
            <a:endParaRPr lang="en-GB"/>
          </a:p>
        </p:txBody>
      </p:sp>
      <p:cxnSp>
        <p:nvCxnSpPr>
          <p:cNvPr id="9" name="Connecteur droit 8"/>
          <p:cNvCxnSpPr/>
          <p:nvPr/>
        </p:nvCxnSpPr>
        <p:spPr>
          <a:xfrm>
            <a:off x="1435608" y="1232759"/>
            <a:ext cx="7498080" cy="24904"/>
          </a:xfrm>
          <a:prstGeom prst="line">
            <a:avLst/>
          </a:prstGeom>
          <a:ln w="57150" cmpd="thinThick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4" name="Image 1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97981" y="6251816"/>
            <a:ext cx="678407" cy="565340"/>
          </a:xfrm>
          <a:prstGeom prst="rect">
            <a:avLst/>
          </a:prstGeom>
        </p:spPr>
      </p:pic>
      <p:cxnSp>
        <p:nvCxnSpPr>
          <p:cNvPr id="16" name="Connecteur droit 15"/>
          <p:cNvCxnSpPr/>
          <p:nvPr/>
        </p:nvCxnSpPr>
        <p:spPr>
          <a:xfrm flipV="1">
            <a:off x="1435608" y="6211044"/>
            <a:ext cx="7498080" cy="3416"/>
          </a:xfrm>
          <a:prstGeom prst="line">
            <a:avLst/>
          </a:prstGeom>
          <a:ln>
            <a:solidFill>
              <a:schemeClr val="accent6">
                <a:lumMod val="40000"/>
                <a:lumOff val="60000"/>
              </a:schemeClr>
            </a:solidFill>
          </a:ln>
          <a:effectLst/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11" name="ZoneTexte 10"/>
          <p:cNvSpPr txBox="1"/>
          <p:nvPr/>
        </p:nvSpPr>
        <p:spPr>
          <a:xfrm>
            <a:off x="1336000" y="6226057"/>
            <a:ext cx="4470895" cy="66377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10000"/>
              </a:lnSpc>
            </a:pPr>
            <a:r>
              <a:rPr lang="en-GB" b="1" smtClean="0">
                <a:solidFill>
                  <a:srgbClr val="CB00C7"/>
                </a:solidFill>
                <a:latin typeface="Arial Narrow Bold"/>
                <a:cs typeface="Arial Narrow Bold"/>
              </a:rPr>
              <a:t>N</a:t>
            </a:r>
            <a:r>
              <a:rPr lang="en-GB" smtClean="0">
                <a:solidFill>
                  <a:srgbClr val="CB00C7"/>
                </a:solidFill>
                <a:latin typeface="Arial Narrow Bold"/>
                <a:cs typeface="Arial Narrow Bold"/>
              </a:rPr>
              <a:t>on</a:t>
            </a:r>
            <a:r>
              <a:rPr lang="en-GB" smtClean="0">
                <a:solidFill>
                  <a:srgbClr val="CB00C7"/>
                </a:solidFill>
                <a:latin typeface="Arial Narrow Bold"/>
                <a:cs typeface="Arial Narrow Bold"/>
              </a:rPr>
              <a:t> </a:t>
            </a:r>
            <a:r>
              <a:rPr lang="en-GB" b="1" smtClean="0">
                <a:solidFill>
                  <a:srgbClr val="CB00C7"/>
                </a:solidFill>
                <a:latin typeface="Arial Narrow Bold"/>
                <a:cs typeface="Arial Narrow Bold"/>
              </a:rPr>
              <a:t>U</a:t>
            </a:r>
            <a:r>
              <a:rPr lang="en-GB" smtClean="0">
                <a:solidFill>
                  <a:srgbClr val="CB00C7"/>
                </a:solidFill>
                <a:latin typeface="Arial Narrow Bold"/>
                <a:cs typeface="Arial Narrow Bold"/>
              </a:rPr>
              <a:t>niform</a:t>
            </a:r>
            <a:r>
              <a:rPr lang="en-GB" smtClean="0">
                <a:solidFill>
                  <a:srgbClr val="CB00C7"/>
                </a:solidFill>
                <a:latin typeface="Arial Narrow Bold"/>
                <a:cs typeface="Arial Narrow Bold"/>
              </a:rPr>
              <a:t> </a:t>
            </a:r>
            <a:r>
              <a:rPr lang="en-GB" b="1" smtClean="0">
                <a:solidFill>
                  <a:srgbClr val="CB00C7"/>
                </a:solidFill>
                <a:latin typeface="Arial Narrow Bold"/>
                <a:cs typeface="Arial Narrow Bold"/>
              </a:rPr>
              <a:t>M</a:t>
            </a:r>
            <a:r>
              <a:rPr lang="en-GB" smtClean="0">
                <a:solidFill>
                  <a:srgbClr val="CB00C7"/>
                </a:solidFill>
                <a:latin typeface="Arial Narrow Bold"/>
                <a:cs typeface="Arial Narrow Bold"/>
              </a:rPr>
              <a:t>emory </a:t>
            </a:r>
            <a:r>
              <a:rPr lang="en-GB" b="1" smtClean="0">
                <a:solidFill>
                  <a:srgbClr val="CB00C7"/>
                </a:solidFill>
                <a:latin typeface="Arial Narrow Bold"/>
                <a:cs typeface="Arial Narrow Bold"/>
              </a:rPr>
              <a:t>A</a:t>
            </a:r>
            <a:r>
              <a:rPr lang="en-GB" smtClean="0">
                <a:solidFill>
                  <a:srgbClr val="CB00C7"/>
                </a:solidFill>
                <a:latin typeface="Arial Narrow Bold"/>
                <a:cs typeface="Arial Narrow Bold"/>
              </a:rPr>
              <a:t>ccess (</a:t>
            </a:r>
            <a:r>
              <a:rPr lang="en-GB" b="1" smtClean="0">
                <a:solidFill>
                  <a:srgbClr val="CB00C7"/>
                </a:solidFill>
                <a:latin typeface="Arial Narrow Bold"/>
                <a:cs typeface="Arial Narrow Bold"/>
              </a:rPr>
              <a:t>NUMA</a:t>
            </a:r>
            <a:r>
              <a:rPr lang="en-GB" smtClean="0">
                <a:solidFill>
                  <a:srgbClr val="CB00C7"/>
                </a:solidFill>
                <a:latin typeface="Arial Narrow Bold"/>
                <a:cs typeface="Arial Narrow Bold"/>
              </a:rPr>
              <a:t>)</a:t>
            </a:r>
            <a:endParaRPr lang="en-GB" smtClean="0">
              <a:solidFill>
                <a:srgbClr val="CB00C7"/>
              </a:solidFill>
              <a:latin typeface="Arial Narrow Bold"/>
              <a:cs typeface="Arial Narrow Bold"/>
            </a:endParaRPr>
          </a:p>
          <a:p>
            <a:pPr>
              <a:lnSpc>
                <a:spcPct val="110000"/>
              </a:lnSpc>
            </a:pPr>
            <a:r>
              <a:rPr lang="en-GB" sz="1600" smtClean="0">
                <a:solidFill>
                  <a:schemeClr val="accent6"/>
                </a:solidFill>
                <a:latin typeface="Arial Narrow Bold"/>
                <a:cs typeface="Arial Narrow Bold"/>
              </a:rPr>
              <a:t>Claude TADONKI – UFF – Niteroi (Brazil) – May 15, 2019</a:t>
            </a:r>
            <a:endParaRPr lang="en-GB" sz="1600">
              <a:solidFill>
                <a:schemeClr val="accent6"/>
              </a:solidFill>
              <a:latin typeface="Arial Narrow Bold"/>
              <a:cs typeface="Arial Narrow Bold"/>
            </a:endParaRPr>
          </a:p>
        </p:txBody>
      </p:sp>
      <p:pic>
        <p:nvPicPr>
          <p:cNvPr id="10" name="Imag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29538" y="6275388"/>
            <a:ext cx="1163637" cy="481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Image 1" descr="Capture d’écran 2017-01-08 à 22.42.21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9863" y="2513013"/>
            <a:ext cx="6405562" cy="1697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Image 20" descr="Capture d’écran 2017-01-08 à 22.42.35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9863" y="5032375"/>
            <a:ext cx="6408737" cy="725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ZoneTexte 21"/>
          <p:cNvSpPr txBox="1"/>
          <p:nvPr/>
        </p:nvSpPr>
        <p:spPr>
          <a:xfrm>
            <a:off x="1895475" y="4264025"/>
            <a:ext cx="4260301" cy="36933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GB" smtClean="0">
                <a:solidFill>
                  <a:srgbClr val="35436A"/>
                </a:solidFill>
              </a:rPr>
              <a:t>Good scalability within one NUMA node !!!</a:t>
            </a:r>
            <a:endParaRPr lang="en-GB">
              <a:solidFill>
                <a:srgbClr val="35436A"/>
              </a:solidFill>
            </a:endParaRPr>
          </a:p>
        </p:txBody>
      </p:sp>
      <p:pic>
        <p:nvPicPr>
          <p:cNvPr id="23" name="Picture 10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9863" y="4244975"/>
            <a:ext cx="503237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" name="Image 2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5763" y="5037138"/>
            <a:ext cx="873125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" name="Picture 14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4900" y="1747838"/>
            <a:ext cx="7608887" cy="7241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" name="ZoneTexte 25"/>
          <p:cNvSpPr txBox="1"/>
          <p:nvPr/>
        </p:nvSpPr>
        <p:spPr>
          <a:xfrm>
            <a:off x="1439863" y="1420813"/>
            <a:ext cx="5692747" cy="369332"/>
          </a:xfrm>
          <a:prstGeom prst="rect">
            <a:avLst/>
          </a:prstGeom>
          <a:solidFill>
            <a:srgbClr val="F2F2F2"/>
          </a:solidFill>
          <a:ln>
            <a:solidFill>
              <a:schemeClr val="accent6"/>
            </a:solidFill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en-GB" smtClean="0">
                <a:solidFill>
                  <a:srgbClr val="35436A"/>
                </a:solidFill>
              </a:rPr>
              <a:t>Parallelization of Wilson-Dirac operator on a Broadwell-EP</a:t>
            </a:r>
            <a:endParaRPr lang="en-GB">
              <a:solidFill>
                <a:srgbClr val="35436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91822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332300" y="274638"/>
            <a:ext cx="7601388" cy="1143000"/>
          </a:xfrm>
        </p:spPr>
        <p:txBody>
          <a:bodyPr>
            <a:normAutofit fontScale="90000"/>
          </a:bodyPr>
          <a:lstStyle/>
          <a:p>
            <a:r>
              <a:rPr lang="en-GB" dirty="0" smtClean="0"/>
              <a:t>Summary of NUMA considerations</a:t>
            </a:r>
            <a:endParaRPr lang="en-GB" dirty="0"/>
          </a:p>
        </p:txBody>
      </p:sp>
      <p:cxnSp>
        <p:nvCxnSpPr>
          <p:cNvPr id="9" name="Connecteur droit 8"/>
          <p:cNvCxnSpPr/>
          <p:nvPr/>
        </p:nvCxnSpPr>
        <p:spPr>
          <a:xfrm>
            <a:off x="1435608" y="1232759"/>
            <a:ext cx="7498080" cy="24904"/>
          </a:xfrm>
          <a:prstGeom prst="line">
            <a:avLst/>
          </a:prstGeom>
          <a:ln w="57150" cmpd="thinThick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4" name="Image 1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97981" y="6251816"/>
            <a:ext cx="678407" cy="565340"/>
          </a:xfrm>
          <a:prstGeom prst="rect">
            <a:avLst/>
          </a:prstGeom>
        </p:spPr>
      </p:pic>
      <p:cxnSp>
        <p:nvCxnSpPr>
          <p:cNvPr id="16" name="Connecteur droit 15"/>
          <p:cNvCxnSpPr/>
          <p:nvPr/>
        </p:nvCxnSpPr>
        <p:spPr>
          <a:xfrm flipV="1">
            <a:off x="1435608" y="5614144"/>
            <a:ext cx="7498080" cy="3416"/>
          </a:xfrm>
          <a:prstGeom prst="line">
            <a:avLst/>
          </a:prstGeom>
          <a:ln>
            <a:solidFill>
              <a:schemeClr val="accent6">
                <a:lumMod val="40000"/>
                <a:lumOff val="60000"/>
              </a:schemeClr>
            </a:solidFill>
          </a:ln>
          <a:effectLst/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11" name="ZoneTexte 10"/>
          <p:cNvSpPr txBox="1"/>
          <p:nvPr/>
        </p:nvSpPr>
        <p:spPr>
          <a:xfrm>
            <a:off x="1336000" y="6226057"/>
            <a:ext cx="4470895" cy="66377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10000"/>
              </a:lnSpc>
            </a:pPr>
            <a:r>
              <a:rPr lang="en-GB" b="1" smtClean="0">
                <a:solidFill>
                  <a:srgbClr val="CB00C7"/>
                </a:solidFill>
                <a:latin typeface="Arial Narrow Bold"/>
                <a:cs typeface="Arial Narrow Bold"/>
              </a:rPr>
              <a:t>N</a:t>
            </a:r>
            <a:r>
              <a:rPr lang="en-GB" smtClean="0">
                <a:solidFill>
                  <a:srgbClr val="CB00C7"/>
                </a:solidFill>
                <a:latin typeface="Arial Narrow Bold"/>
                <a:cs typeface="Arial Narrow Bold"/>
              </a:rPr>
              <a:t>on</a:t>
            </a:r>
            <a:r>
              <a:rPr lang="en-GB" smtClean="0">
                <a:solidFill>
                  <a:srgbClr val="CB00C7"/>
                </a:solidFill>
                <a:latin typeface="Arial Narrow Bold"/>
                <a:cs typeface="Arial Narrow Bold"/>
              </a:rPr>
              <a:t> </a:t>
            </a:r>
            <a:r>
              <a:rPr lang="en-GB" b="1" smtClean="0">
                <a:solidFill>
                  <a:srgbClr val="CB00C7"/>
                </a:solidFill>
                <a:latin typeface="Arial Narrow Bold"/>
                <a:cs typeface="Arial Narrow Bold"/>
              </a:rPr>
              <a:t>U</a:t>
            </a:r>
            <a:r>
              <a:rPr lang="en-GB" smtClean="0">
                <a:solidFill>
                  <a:srgbClr val="CB00C7"/>
                </a:solidFill>
                <a:latin typeface="Arial Narrow Bold"/>
                <a:cs typeface="Arial Narrow Bold"/>
              </a:rPr>
              <a:t>niform</a:t>
            </a:r>
            <a:r>
              <a:rPr lang="en-GB" smtClean="0">
                <a:solidFill>
                  <a:srgbClr val="CB00C7"/>
                </a:solidFill>
                <a:latin typeface="Arial Narrow Bold"/>
                <a:cs typeface="Arial Narrow Bold"/>
              </a:rPr>
              <a:t> </a:t>
            </a:r>
            <a:r>
              <a:rPr lang="en-GB" b="1" smtClean="0">
                <a:solidFill>
                  <a:srgbClr val="CB00C7"/>
                </a:solidFill>
                <a:latin typeface="Arial Narrow Bold"/>
                <a:cs typeface="Arial Narrow Bold"/>
              </a:rPr>
              <a:t>M</a:t>
            </a:r>
            <a:r>
              <a:rPr lang="en-GB" smtClean="0">
                <a:solidFill>
                  <a:srgbClr val="CB00C7"/>
                </a:solidFill>
                <a:latin typeface="Arial Narrow Bold"/>
                <a:cs typeface="Arial Narrow Bold"/>
              </a:rPr>
              <a:t>emory </a:t>
            </a:r>
            <a:r>
              <a:rPr lang="en-GB" b="1" smtClean="0">
                <a:solidFill>
                  <a:srgbClr val="CB00C7"/>
                </a:solidFill>
                <a:latin typeface="Arial Narrow Bold"/>
                <a:cs typeface="Arial Narrow Bold"/>
              </a:rPr>
              <a:t>A</a:t>
            </a:r>
            <a:r>
              <a:rPr lang="en-GB" smtClean="0">
                <a:solidFill>
                  <a:srgbClr val="CB00C7"/>
                </a:solidFill>
                <a:latin typeface="Arial Narrow Bold"/>
                <a:cs typeface="Arial Narrow Bold"/>
              </a:rPr>
              <a:t>ccess (</a:t>
            </a:r>
            <a:r>
              <a:rPr lang="en-GB" b="1" smtClean="0">
                <a:solidFill>
                  <a:srgbClr val="CB00C7"/>
                </a:solidFill>
                <a:latin typeface="Arial Narrow Bold"/>
                <a:cs typeface="Arial Narrow Bold"/>
              </a:rPr>
              <a:t>NUMA</a:t>
            </a:r>
            <a:r>
              <a:rPr lang="en-GB" smtClean="0">
                <a:solidFill>
                  <a:srgbClr val="CB00C7"/>
                </a:solidFill>
                <a:latin typeface="Arial Narrow Bold"/>
                <a:cs typeface="Arial Narrow Bold"/>
              </a:rPr>
              <a:t>)</a:t>
            </a:r>
            <a:endParaRPr lang="en-GB" smtClean="0">
              <a:solidFill>
                <a:srgbClr val="CB00C7"/>
              </a:solidFill>
              <a:latin typeface="Arial Narrow Bold"/>
              <a:cs typeface="Arial Narrow Bold"/>
            </a:endParaRPr>
          </a:p>
          <a:p>
            <a:pPr>
              <a:lnSpc>
                <a:spcPct val="110000"/>
              </a:lnSpc>
            </a:pPr>
            <a:r>
              <a:rPr lang="en-GB" sz="1600" smtClean="0">
                <a:solidFill>
                  <a:schemeClr val="accent6"/>
                </a:solidFill>
                <a:latin typeface="Arial Narrow Bold"/>
                <a:cs typeface="Arial Narrow Bold"/>
              </a:rPr>
              <a:t>Claude TADONKI – UFF – Niteroi (Brazil) – May 15, 2019</a:t>
            </a:r>
            <a:endParaRPr lang="en-GB" sz="1600">
              <a:solidFill>
                <a:schemeClr val="accent6"/>
              </a:solidFill>
              <a:latin typeface="Arial Narrow Bold"/>
              <a:cs typeface="Arial Narrow Bold"/>
            </a:endParaRPr>
          </a:p>
        </p:txBody>
      </p:sp>
      <p:pic>
        <p:nvPicPr>
          <p:cNvPr id="10" name="Imag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29538" y="6275388"/>
            <a:ext cx="1163637" cy="481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1525868" y="1492250"/>
            <a:ext cx="5472286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spcBef>
                <a:spcPct val="20000"/>
              </a:spcBef>
            </a:pPr>
            <a:r>
              <a:rPr lang="en-GB" sz="1600" b="1" dirty="0">
                <a:solidFill>
                  <a:srgbClr val="404040"/>
                </a:solidFill>
                <a:latin typeface="Arial Narrow"/>
                <a:cs typeface="Arial Narrow"/>
              </a:rPr>
              <a:t>NUMA Nodes are </a:t>
            </a:r>
            <a:r>
              <a:rPr lang="en-GB" sz="1600" b="1" dirty="0" smtClean="0">
                <a:solidFill>
                  <a:srgbClr val="404040"/>
                </a:solidFill>
                <a:latin typeface="Arial Narrow"/>
                <a:cs typeface="Arial Narrow"/>
              </a:rPr>
              <a:t>connected with QPI </a:t>
            </a:r>
            <a:r>
              <a:rPr lang="en-GB" sz="1600" b="1" dirty="0">
                <a:solidFill>
                  <a:srgbClr val="404040"/>
                </a:solidFill>
                <a:latin typeface="Arial Narrow"/>
                <a:cs typeface="Arial Narrow"/>
              </a:rPr>
              <a:t>links</a:t>
            </a:r>
            <a:endParaRPr lang="en-GB" sz="1600" b="1" u="sng" dirty="0">
              <a:solidFill>
                <a:srgbClr val="404040"/>
              </a:solidFill>
              <a:latin typeface="Arial Narrow"/>
              <a:cs typeface="Arial Narrow"/>
            </a:endParaRPr>
          </a:p>
        </p:txBody>
      </p:sp>
      <p:pic>
        <p:nvPicPr>
          <p:cNvPr id="17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1406" y="1570038"/>
            <a:ext cx="152400" cy="209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" name="Rectangle 29"/>
          <p:cNvSpPr>
            <a:spLocks noChangeArrowheads="1"/>
          </p:cNvSpPr>
          <p:nvPr/>
        </p:nvSpPr>
        <p:spPr bwMode="auto">
          <a:xfrm>
            <a:off x="1525868" y="1982789"/>
            <a:ext cx="74168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spcBef>
                <a:spcPct val="20000"/>
              </a:spcBef>
            </a:pPr>
            <a:r>
              <a:rPr lang="en-GB" sz="1600" b="1" dirty="0">
                <a:solidFill>
                  <a:srgbClr val="404040"/>
                </a:solidFill>
                <a:latin typeface="Arial Narrow"/>
                <a:cs typeface="Arial Narrow"/>
              </a:rPr>
              <a:t>“Local accesses” are of course faster that “remote accesses”</a:t>
            </a:r>
            <a:endParaRPr lang="en-GB" sz="1600" b="1" u="sng" dirty="0">
              <a:solidFill>
                <a:srgbClr val="404040"/>
              </a:solidFill>
              <a:latin typeface="Arial Narrow"/>
              <a:cs typeface="Arial Narrow"/>
            </a:endParaRPr>
          </a:p>
        </p:txBody>
      </p:sp>
      <p:pic>
        <p:nvPicPr>
          <p:cNvPr id="31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1405" y="2060576"/>
            <a:ext cx="152400" cy="209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" name="Rectangle 31"/>
          <p:cNvSpPr>
            <a:spLocks noChangeArrowheads="1"/>
          </p:cNvSpPr>
          <p:nvPr/>
        </p:nvSpPr>
        <p:spPr bwMode="auto">
          <a:xfrm>
            <a:off x="1518564" y="2490789"/>
            <a:ext cx="7374612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spcBef>
                <a:spcPct val="20000"/>
              </a:spcBef>
            </a:pPr>
            <a:r>
              <a:rPr lang="en-GB" sz="1600" b="1" dirty="0">
                <a:solidFill>
                  <a:srgbClr val="404040"/>
                </a:solidFill>
                <a:latin typeface="Arial Narrow"/>
                <a:cs typeface="Arial Narrow"/>
              </a:rPr>
              <a:t>Links between NUMA nodes are potentially subject to heavy contention</a:t>
            </a:r>
            <a:endParaRPr lang="en-GB" sz="1600" b="1" u="sng" dirty="0">
              <a:solidFill>
                <a:srgbClr val="404040"/>
              </a:solidFill>
              <a:latin typeface="Arial Narrow"/>
              <a:cs typeface="Arial Narrow"/>
            </a:endParaRPr>
          </a:p>
        </p:txBody>
      </p:sp>
      <p:pic>
        <p:nvPicPr>
          <p:cNvPr id="33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4100" y="2568576"/>
            <a:ext cx="152400" cy="209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" name="Rectangle 33"/>
          <p:cNvSpPr>
            <a:spLocks noChangeArrowheads="1"/>
          </p:cNvSpPr>
          <p:nvPr/>
        </p:nvSpPr>
        <p:spPr bwMode="auto">
          <a:xfrm>
            <a:off x="1518563" y="3071814"/>
            <a:ext cx="7536537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spcBef>
                <a:spcPct val="20000"/>
              </a:spcBef>
            </a:pPr>
            <a:r>
              <a:rPr lang="en-GB" sz="1600" b="1" dirty="0">
                <a:solidFill>
                  <a:srgbClr val="404040"/>
                </a:solidFill>
                <a:latin typeface="Arial Narrow"/>
                <a:cs typeface="Arial Narrow"/>
              </a:rPr>
              <a:t>It is important to know the topology of the processor </a:t>
            </a:r>
            <a:r>
              <a:rPr lang="en-GB" sz="1600" dirty="0">
                <a:solidFill>
                  <a:srgbClr val="404040"/>
                </a:solidFill>
                <a:latin typeface="Arial Narrow"/>
                <a:cs typeface="Arial Narrow"/>
              </a:rPr>
              <a:t>(memory and CPU cores)</a:t>
            </a:r>
            <a:endParaRPr lang="en-GB" sz="1600" u="sng" dirty="0">
              <a:solidFill>
                <a:srgbClr val="404040"/>
              </a:solidFill>
              <a:latin typeface="Arial Narrow"/>
              <a:cs typeface="Arial Narrow"/>
            </a:endParaRPr>
          </a:p>
        </p:txBody>
      </p:sp>
      <p:pic>
        <p:nvPicPr>
          <p:cNvPr id="35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4100" y="3149601"/>
            <a:ext cx="152400" cy="209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" name="Rectangle 35"/>
          <p:cNvSpPr>
            <a:spLocks noChangeArrowheads="1"/>
          </p:cNvSpPr>
          <p:nvPr/>
        </p:nvSpPr>
        <p:spPr bwMode="auto">
          <a:xfrm>
            <a:off x="1541743" y="4216401"/>
            <a:ext cx="8110257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spcBef>
                <a:spcPct val="20000"/>
              </a:spcBef>
            </a:pPr>
            <a:r>
              <a:rPr lang="en-GB" sz="1600" b="1" dirty="0">
                <a:solidFill>
                  <a:srgbClr val="404040"/>
                </a:solidFill>
                <a:latin typeface="Arial Narrow"/>
                <a:cs typeface="Arial Narrow"/>
              </a:rPr>
              <a:t>Memory </a:t>
            </a:r>
            <a:r>
              <a:rPr lang="en-GB" sz="1600" b="1" dirty="0" smtClean="0">
                <a:solidFill>
                  <a:srgbClr val="404040"/>
                </a:solidFill>
                <a:latin typeface="Arial Narrow"/>
                <a:cs typeface="Arial Narrow"/>
              </a:rPr>
              <a:t>allocations </a:t>
            </a:r>
            <a:r>
              <a:rPr lang="en-GB" sz="1600" b="1" dirty="0">
                <a:solidFill>
                  <a:srgbClr val="404040"/>
                </a:solidFill>
                <a:latin typeface="Arial Narrow"/>
                <a:cs typeface="Arial Narrow"/>
              </a:rPr>
              <a:t>and thread binding to specific nodes </a:t>
            </a:r>
            <a:r>
              <a:rPr lang="en-GB" sz="1600" b="1" dirty="0" smtClean="0">
                <a:solidFill>
                  <a:srgbClr val="404040"/>
                </a:solidFill>
                <a:latin typeface="Arial Narrow"/>
                <a:cs typeface="Arial Narrow"/>
              </a:rPr>
              <a:t>can be controlled by the programmer</a:t>
            </a:r>
            <a:endParaRPr lang="en-GB" sz="1600" b="1" u="sng" dirty="0">
              <a:solidFill>
                <a:srgbClr val="404040"/>
              </a:solidFill>
              <a:latin typeface="Arial Narrow"/>
              <a:cs typeface="Arial Narrow"/>
            </a:endParaRPr>
          </a:p>
        </p:txBody>
      </p:sp>
      <p:pic>
        <p:nvPicPr>
          <p:cNvPr id="37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7280" y="4294189"/>
            <a:ext cx="152400" cy="209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8" name="Rectangle 37"/>
          <p:cNvSpPr>
            <a:spLocks noChangeArrowheads="1"/>
          </p:cNvSpPr>
          <p:nvPr/>
        </p:nvSpPr>
        <p:spPr bwMode="auto">
          <a:xfrm>
            <a:off x="1533806" y="3600451"/>
            <a:ext cx="7521294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spcBef>
                <a:spcPct val="20000"/>
              </a:spcBef>
            </a:pPr>
            <a:r>
              <a:rPr lang="en-GB" sz="1600" b="1" dirty="0">
                <a:solidFill>
                  <a:srgbClr val="404040"/>
                </a:solidFill>
                <a:latin typeface="Arial Narrow"/>
                <a:cs typeface="Arial Narrow"/>
              </a:rPr>
              <a:t>NUMA-unaware programs are likely to yield a noticeably poor scalability  </a:t>
            </a:r>
            <a:endParaRPr lang="en-GB" sz="1600" u="sng" dirty="0">
              <a:solidFill>
                <a:srgbClr val="404040"/>
              </a:solidFill>
              <a:latin typeface="Arial Narrow"/>
              <a:cs typeface="Arial Narrow"/>
            </a:endParaRPr>
          </a:p>
        </p:txBody>
      </p:sp>
      <p:pic>
        <p:nvPicPr>
          <p:cNvPr id="39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9343" y="3678239"/>
            <a:ext cx="152400" cy="209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381470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30" grpId="0"/>
      <p:bldP spid="32" grpId="0"/>
      <p:bldP spid="34" grpId="0"/>
      <p:bldP spid="36" grpId="0"/>
      <p:bldP spid="38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olstice">
  <a:themeElements>
    <a:clrScheme name="Solstice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Solstice">
      <a:majorFont>
        <a:latin typeface="Gill Sans MT"/>
        <a:ea typeface=""/>
        <a:cs typeface=""/>
        <a:font script="Grek" typeface="Corbel"/>
        <a:font script="Cyrl" typeface="Corbel"/>
        <a:font script="Jpan" typeface="ＭＳ ゴシック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ＭＳ ゴシック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Solstice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Solstice.thmx</Template>
  <TotalTime>14206</TotalTime>
  <Words>1067</Words>
  <Application>Microsoft Macintosh PowerPoint</Application>
  <PresentationFormat>Présentation à l'écran (4:3)</PresentationFormat>
  <Paragraphs>117</Paragraphs>
  <Slides>19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19</vt:i4>
      </vt:variant>
    </vt:vector>
  </HeadingPairs>
  <TitlesOfParts>
    <vt:vector size="20" baseType="lpstr">
      <vt:lpstr>Solstice</vt:lpstr>
      <vt:lpstr>Dealing with  Non Uninform Memory Access</vt:lpstr>
      <vt:lpstr>Major Concerns with Manycores</vt:lpstr>
      <vt:lpstr>NUMA: Concept &amp; Packaging</vt:lpstr>
      <vt:lpstr>INTEL BROADWELL</vt:lpstr>
      <vt:lpstr>Why NUMA</vt:lpstr>
      <vt:lpstr>Analogy with a Supermarket</vt:lpstr>
      <vt:lpstr>Getting the NUMA configuration</vt:lpstr>
      <vt:lpstr>NUMA Unaware Case</vt:lpstr>
      <vt:lpstr>Summary of NUMA considerations</vt:lpstr>
      <vt:lpstr>Programming &amp; Managing NUMA</vt:lpstr>
      <vt:lpstr>Programming &amp; Managing NUMA</vt:lpstr>
      <vt:lpstr>Programming &amp; Managing NUMA</vt:lpstr>
      <vt:lpstr>Programming &amp; Managing NUMA</vt:lpstr>
      <vt:lpstr>Programming &amp; Managing NUMA</vt:lpstr>
      <vt:lpstr>NUMA-aware Wilson-Dirac</vt:lpstr>
      <vt:lpstr>Harris Corner Detection</vt:lpstr>
      <vt:lpstr>NUMA-aware Corner Detection</vt:lpstr>
      <vt:lpstr>NUMA-aware Corner Detection</vt:lpstr>
      <vt:lpstr>End</vt:lpstr>
    </vt:vector>
  </TitlesOfParts>
  <Company>CRI-ENSMP-Mines ParisTech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High Performance Computing</dc:title>
  <dc:creator>Claude TADONKI</dc:creator>
  <cp:lastModifiedBy>Claude TADONKI</cp:lastModifiedBy>
  <cp:revision>301</cp:revision>
  <dcterms:created xsi:type="dcterms:W3CDTF">2016-04-11T20:21:10Z</dcterms:created>
  <dcterms:modified xsi:type="dcterms:W3CDTF">2019-05-15T02:28:11Z</dcterms:modified>
</cp:coreProperties>
</file>