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2" r:id="rId11"/>
    <p:sldId id="263" r:id="rId12"/>
    <p:sldId id="269" r:id="rId13"/>
    <p:sldId id="270" r:id="rId14"/>
    <p:sldId id="274" r:id="rId15"/>
    <p:sldId id="271" r:id="rId16"/>
    <p:sldId id="273" r:id="rId17"/>
    <p:sldId id="275" r:id="rId18"/>
    <p:sldId id="272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94"/>
    <p:restoredTop sz="94651"/>
  </p:normalViewPr>
  <p:slideViewPr>
    <p:cSldViewPr snapToGrid="0" snapToObjects="1">
      <p:cViewPr varScale="1">
        <p:scale>
          <a:sx n="75" d="100"/>
          <a:sy n="75" d="100"/>
        </p:scale>
        <p:origin x="16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0F25C8-9669-BF42-8602-CEFA84C7A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079168"/>
            <a:ext cx="8915399" cy="226278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ndara" panose="020E0502030303020204" pitchFamily="34" charset="0"/>
              </a:rPr>
              <a:t>High Performance Artificial Intelligence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6E4E0A-8FA4-CE42-BC7F-A0A7F063A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1871" y="4539804"/>
            <a:ext cx="9504086" cy="928426"/>
          </a:xfrm>
        </p:spPr>
        <p:txBody>
          <a:bodyPr>
            <a:normAutofit/>
          </a:bodyPr>
          <a:lstStyle/>
          <a:p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fr-FR" sz="23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26" name="Picture 2" descr="Benefits &amp; Risks of Artificial Intelligence French - Future of Life  Institute">
            <a:extLst>
              <a:ext uri="{FF2B5EF4-FFF2-40B4-BE49-F238E27FC236}">
                <a16:creationId xmlns:a16="http://schemas.microsoft.com/office/drawing/2014/main" id="{DCD0A2E9-5C81-7845-8AB7-12333C02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59" y="1187402"/>
            <a:ext cx="7935686" cy="24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7D5706-EADF-BF4F-A20A-D03BA2521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2" y="5577090"/>
            <a:ext cx="3570513" cy="92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9F77A6-CAEF-4A41-A54A-D66B515C56B9}"/>
              </a:ext>
            </a:extLst>
          </p:cNvPr>
          <p:cNvSpPr txBox="1"/>
          <p:nvPr/>
        </p:nvSpPr>
        <p:spPr>
          <a:xfrm>
            <a:off x="7652660" y="6484982"/>
            <a:ext cx="444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Universidade Federal Rural do Rio de Janeiro (UFRRJ) - BRAZIL</a:t>
            </a:r>
            <a:endParaRPr lang="en-US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141363-0EA8-FF4C-A0D3-B52B9A9F9756}"/>
              </a:ext>
            </a:extLst>
          </p:cNvPr>
          <p:cNvSpPr txBox="1"/>
          <p:nvPr/>
        </p:nvSpPr>
        <p:spPr>
          <a:xfrm>
            <a:off x="2610985" y="5261402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November 30</a:t>
            </a:r>
            <a:r>
              <a:rPr lang="en-US" baseline="300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– December 4</a:t>
            </a:r>
            <a:r>
              <a:rPr lang="en-US" baseline="300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1F6242-AB11-B642-A33E-15AF65E8573D}"/>
              </a:ext>
            </a:extLst>
          </p:cNvPr>
          <p:cNvSpPr txBox="1"/>
          <p:nvPr/>
        </p:nvSpPr>
        <p:spPr>
          <a:xfrm>
            <a:off x="2621871" y="4245430"/>
            <a:ext cx="2453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Claude TADONKI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MINES-PARISTECH / PSL</a:t>
            </a:r>
          </a:p>
          <a:p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6D043-ACD8-BA42-8241-7DE2A656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42" y="4210070"/>
            <a:ext cx="700811" cy="7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5938293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80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challenges and the Need for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5E692E21-0715-1F4C-BB57-8C092BB00B4D}"/>
              </a:ext>
            </a:extLst>
          </p:cNvPr>
          <p:cNvSpPr/>
          <p:nvPr/>
        </p:nvSpPr>
        <p:spPr>
          <a:xfrm>
            <a:off x="1822111" y="62187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73BFC2-7B2D-3F4C-84DD-6E3D3B7725D4}"/>
              </a:ext>
            </a:extLst>
          </p:cNvPr>
          <p:cNvSpPr txBox="1"/>
          <p:nvPr/>
        </p:nvSpPr>
        <p:spPr>
          <a:xfrm>
            <a:off x="2065950" y="530437"/>
            <a:ext cx="681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quality of </a:t>
            </a:r>
            <a:r>
              <a:rPr lang="en-US" b="1" dirty="0"/>
              <a:t>AI</a:t>
            </a:r>
            <a:r>
              <a:rPr lang="en-US" dirty="0"/>
              <a:t> approaches goes with </a:t>
            </a:r>
            <a:r>
              <a:rPr lang="en-US" u="sng" dirty="0"/>
              <a:t>complex algorithms</a:t>
            </a:r>
            <a:endParaRPr lang="en-US" u="sng" dirty="0">
              <a:solidFill>
                <a:schemeClr val="accent1"/>
              </a:solidFill>
            </a:endParaRP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CDBA017F-4297-8B4F-9905-537055E7DFDA}"/>
              </a:ext>
            </a:extLst>
          </p:cNvPr>
          <p:cNvSpPr/>
          <p:nvPr/>
        </p:nvSpPr>
        <p:spPr>
          <a:xfrm>
            <a:off x="1829548" y="107535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692063-676B-D443-85E3-0341D00F85BF}"/>
              </a:ext>
            </a:extLst>
          </p:cNvPr>
          <p:cNvSpPr txBox="1"/>
          <p:nvPr/>
        </p:nvSpPr>
        <p:spPr>
          <a:xfrm>
            <a:off x="2073387" y="983919"/>
            <a:ext cx="690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good </a:t>
            </a:r>
            <a:r>
              <a:rPr lang="en-US" b="1" dirty="0"/>
              <a:t>AI</a:t>
            </a:r>
            <a:r>
              <a:rPr lang="en-US" dirty="0"/>
              <a:t> results might require considering </a:t>
            </a:r>
            <a:r>
              <a:rPr lang="en-US" u="sng" dirty="0"/>
              <a:t>lot of data </a:t>
            </a:r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9D2588E2-AF4E-8043-AC7E-D19682079280}"/>
              </a:ext>
            </a:extLst>
          </p:cNvPr>
          <p:cNvSpPr/>
          <p:nvPr/>
        </p:nvSpPr>
        <p:spPr>
          <a:xfrm>
            <a:off x="1829546" y="153256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0F9E60-439E-6C4B-AD9D-A8F6C228FB5E}"/>
              </a:ext>
            </a:extLst>
          </p:cNvPr>
          <p:cNvSpPr txBox="1"/>
          <p:nvPr/>
        </p:nvSpPr>
        <p:spPr>
          <a:xfrm>
            <a:off x="2073385" y="1441121"/>
            <a:ext cx="1010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conjunction of </a:t>
            </a:r>
            <a:r>
              <a:rPr lang="en-US" u="sng" dirty="0"/>
              <a:t>complex algorithms</a:t>
            </a:r>
            <a:r>
              <a:rPr lang="en-US" dirty="0"/>
              <a:t> and </a:t>
            </a:r>
            <a:r>
              <a:rPr lang="en-US" u="sng" dirty="0"/>
              <a:t>lot of data</a:t>
            </a:r>
            <a:r>
              <a:rPr lang="en-US" dirty="0"/>
              <a:t>         </a:t>
            </a:r>
            <a:r>
              <a:rPr lang="en-US" b="1" dirty="0">
                <a:solidFill>
                  <a:srgbClr val="C00000"/>
                </a:solidFill>
              </a:rPr>
              <a:t>heavy computing workload</a:t>
            </a:r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BBF4E83B-7A94-F642-BDC8-A05CEED5F5C7}"/>
              </a:ext>
            </a:extLst>
          </p:cNvPr>
          <p:cNvSpPr/>
          <p:nvPr/>
        </p:nvSpPr>
        <p:spPr>
          <a:xfrm>
            <a:off x="1840699" y="198976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1AA642-BA22-214B-8E8F-5467AD6F1BCA}"/>
              </a:ext>
            </a:extLst>
          </p:cNvPr>
          <p:cNvSpPr txBox="1"/>
          <p:nvPr/>
        </p:nvSpPr>
        <p:spPr>
          <a:xfrm>
            <a:off x="2084538" y="1898322"/>
            <a:ext cx="355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good AI </a:t>
            </a:r>
            <a:r>
              <a:rPr lang="en-US" dirty="0"/>
              <a:t>should be </a:t>
            </a:r>
            <a:r>
              <a:rPr lang="en-US" u="sng" dirty="0"/>
              <a:t>real-time</a:t>
            </a:r>
          </a:p>
        </p:txBody>
      </p:sp>
      <p:sp>
        <p:nvSpPr>
          <p:cNvPr id="6" name="Flèche droite rayée 5">
            <a:extLst>
              <a:ext uri="{FF2B5EF4-FFF2-40B4-BE49-F238E27FC236}">
                <a16:creationId xmlns:a16="http://schemas.microsoft.com/office/drawing/2014/main" id="{61EF15A3-99F0-B042-B4BC-F34D0110A098}"/>
              </a:ext>
            </a:extLst>
          </p:cNvPr>
          <p:cNvSpPr/>
          <p:nvPr/>
        </p:nvSpPr>
        <p:spPr>
          <a:xfrm>
            <a:off x="8419171" y="1500070"/>
            <a:ext cx="234175" cy="29959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arme 15">
            <a:extLst>
              <a:ext uri="{FF2B5EF4-FFF2-40B4-BE49-F238E27FC236}">
                <a16:creationId xmlns:a16="http://schemas.microsoft.com/office/drawing/2014/main" id="{BAC650F4-D50D-6F48-8A8F-460B670FF94C}"/>
              </a:ext>
            </a:extLst>
          </p:cNvPr>
          <p:cNvSpPr/>
          <p:nvPr/>
        </p:nvSpPr>
        <p:spPr>
          <a:xfrm>
            <a:off x="1836985" y="246554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0564CC-1706-AA4B-83CF-AB02E300904F}"/>
              </a:ext>
            </a:extLst>
          </p:cNvPr>
          <p:cNvSpPr txBox="1"/>
          <p:nvPr/>
        </p:nvSpPr>
        <p:spPr>
          <a:xfrm>
            <a:off x="2080824" y="2374109"/>
            <a:ext cx="910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Large-scale machine learning </a:t>
            </a:r>
            <a:r>
              <a:rPr lang="en-US" dirty="0"/>
              <a:t>should be robust and efficient in order to </a:t>
            </a:r>
            <a:r>
              <a:rPr lang="en-US" u="sng" dirty="0"/>
              <a:t>scale AI</a:t>
            </a:r>
          </a:p>
        </p:txBody>
      </p:sp>
      <p:pic>
        <p:nvPicPr>
          <p:cNvPr id="1026" name="Picture 2" descr="Top 15 Machine Learning Applications in Healthcare">
            <a:extLst>
              <a:ext uri="{FF2B5EF4-FFF2-40B4-BE49-F238E27FC236}">
                <a16:creationId xmlns:a16="http://schemas.microsoft.com/office/drawing/2014/main" id="{FEC89727-CBC6-C144-930D-A6E66B17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32" y="2767883"/>
            <a:ext cx="2166899" cy="125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108345D-564E-0A40-98F0-32F3F12174E7}"/>
              </a:ext>
            </a:extLst>
          </p:cNvPr>
          <p:cNvSpPr txBox="1"/>
          <p:nvPr/>
        </p:nvSpPr>
        <p:spPr>
          <a:xfrm>
            <a:off x="5296838" y="2689539"/>
            <a:ext cx="4192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Lot of (various) data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Data-sensitive (even numerically)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Complex evaluation procedure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rgbClr val="0070C0"/>
                </a:solidFill>
              </a:rPr>
              <a:t>Repetitive learning process</a:t>
            </a:r>
          </a:p>
        </p:txBody>
      </p:sp>
      <p:pic>
        <p:nvPicPr>
          <p:cNvPr id="1030" name="Picture 6" descr="High Performance Computing | GeoSysIoT">
            <a:extLst>
              <a:ext uri="{FF2B5EF4-FFF2-40B4-BE49-F238E27FC236}">
                <a16:creationId xmlns:a16="http://schemas.microsoft.com/office/drawing/2014/main" id="{A8F08290-DF49-2A4E-A68F-AC847B77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41" y="543820"/>
            <a:ext cx="2072970" cy="90235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E448AA4-2896-FE43-8434-619DB978E465}"/>
              </a:ext>
            </a:extLst>
          </p:cNvPr>
          <p:cNvSpPr/>
          <p:nvPr/>
        </p:nvSpPr>
        <p:spPr>
          <a:xfrm>
            <a:off x="10755382" y="721824"/>
            <a:ext cx="498855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AI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4C72D7E-2DB8-9B47-901B-E2860AC9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11" y="4110553"/>
            <a:ext cx="2320447" cy="130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52020ED-8C95-C04A-A179-C1D7C39ED374}"/>
              </a:ext>
            </a:extLst>
          </p:cNvPr>
          <p:cNvSpPr txBox="1"/>
          <p:nvPr/>
        </p:nvSpPr>
        <p:spPr>
          <a:xfrm>
            <a:off x="2804869" y="5399847"/>
            <a:ext cx="773864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Neurodegenerative diseases identified using HPC Artificial Intelligence </a:t>
            </a:r>
          </a:p>
          <a:p>
            <a:pPr algn="ctr">
              <a:lnSpc>
                <a:spcPct val="80000"/>
              </a:lnSpc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Mount Sinai Hospital – SC19 Award</a:t>
            </a:r>
          </a:p>
        </p:txBody>
      </p:sp>
    </p:spTree>
    <p:extLst>
      <p:ext uri="{BB962C8B-B14F-4D97-AF65-F5344CB8AC3E}">
        <p14:creationId xmlns:p14="http://schemas.microsoft.com/office/powerpoint/2010/main" val="11045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6" grpId="0" animBg="1"/>
      <p:bldP spid="16" grpId="0" animBg="1"/>
      <p:bldP spid="17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321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Fundamental HPC-AI Questions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AAD5C0-DDE5-4B4D-B698-EC18D18DB34B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arme 20">
            <a:extLst>
              <a:ext uri="{FF2B5EF4-FFF2-40B4-BE49-F238E27FC236}">
                <a16:creationId xmlns:a16="http://schemas.microsoft.com/office/drawing/2014/main" id="{3D59EB01-1F37-504E-B8B3-E2346E0E79EF}"/>
              </a:ext>
            </a:extLst>
          </p:cNvPr>
          <p:cNvSpPr/>
          <p:nvPr/>
        </p:nvSpPr>
        <p:spPr>
          <a:xfrm>
            <a:off x="1822111" y="722236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01FFCA5-7494-8B4E-A80F-4CF38E4E515B}"/>
              </a:ext>
            </a:extLst>
          </p:cNvPr>
          <p:cNvSpPr txBox="1"/>
          <p:nvPr/>
        </p:nvSpPr>
        <p:spPr>
          <a:xfrm>
            <a:off x="2065950" y="630796"/>
            <a:ext cx="8073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the HPC advances, should 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</a:t>
            </a:r>
            <a:r>
              <a:rPr lang="en-US" b="1" dirty="0"/>
              <a:t>more powerful methods 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(likely to yield better quality solution by design)  </a:t>
            </a:r>
            <a:r>
              <a:rPr lang="en-US" dirty="0"/>
              <a:t>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scale-up the scenario </a:t>
            </a:r>
            <a:r>
              <a:rPr lang="en-US" dirty="0"/>
              <a:t>of those already considered </a:t>
            </a:r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(more data, more training, …) </a:t>
            </a:r>
            <a:endParaRPr lang="en-US" sz="1100" u="sng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arme 22">
            <a:extLst>
              <a:ext uri="{FF2B5EF4-FFF2-40B4-BE49-F238E27FC236}">
                <a16:creationId xmlns:a16="http://schemas.microsoft.com/office/drawing/2014/main" id="{E446B7BA-4EEC-3E4A-9764-61EF6D5B4023}"/>
              </a:ext>
            </a:extLst>
          </p:cNvPr>
          <p:cNvSpPr/>
          <p:nvPr/>
        </p:nvSpPr>
        <p:spPr>
          <a:xfrm>
            <a:off x="1829548" y="173328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CC5DFDD-8761-3148-AE87-97286DC2ADA0}"/>
              </a:ext>
            </a:extLst>
          </p:cNvPr>
          <p:cNvSpPr txBox="1"/>
          <p:nvPr/>
        </p:nvSpPr>
        <p:spPr>
          <a:xfrm>
            <a:off x="2073387" y="1641840"/>
            <a:ext cx="889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ordinary AI applications, how to deal with large-scale HPC infrastructures ?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(for embedded solutions, remote computation might be the better way to go)</a:t>
            </a:r>
            <a:endParaRPr lang="en-US" dirty="0"/>
          </a:p>
          <a:p>
            <a:endParaRPr lang="en-US" u="sng" dirty="0"/>
          </a:p>
        </p:txBody>
      </p:sp>
      <p:sp>
        <p:nvSpPr>
          <p:cNvPr id="25" name="Larme 24">
            <a:extLst>
              <a:ext uri="{FF2B5EF4-FFF2-40B4-BE49-F238E27FC236}">
                <a16:creationId xmlns:a16="http://schemas.microsoft.com/office/drawing/2014/main" id="{38A08E5C-74C1-0546-9F05-624FD5345FE2}"/>
              </a:ext>
            </a:extLst>
          </p:cNvPr>
          <p:cNvSpPr/>
          <p:nvPr/>
        </p:nvSpPr>
        <p:spPr>
          <a:xfrm>
            <a:off x="1829546" y="252502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5B5D6BE-15D5-B04F-8A88-3D9B0A7DA2E1}"/>
              </a:ext>
            </a:extLst>
          </p:cNvPr>
          <p:cNvSpPr txBox="1"/>
          <p:nvPr/>
        </p:nvSpPr>
        <p:spPr>
          <a:xfrm>
            <a:off x="2073385" y="2433582"/>
            <a:ext cx="823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 the </a:t>
            </a:r>
            <a:r>
              <a:rPr lang="en-US" b="1" dirty="0"/>
              <a:t>influence of HPC</a:t>
            </a:r>
            <a:r>
              <a:rPr lang="en-US" dirty="0"/>
              <a:t>, should we pursue the </a:t>
            </a:r>
            <a:r>
              <a:rPr lang="en-US" b="1" dirty="0"/>
              <a:t>human brain target </a:t>
            </a:r>
            <a:r>
              <a:rPr lang="en-US" dirty="0"/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7" name="Larme 26">
            <a:extLst>
              <a:ext uri="{FF2B5EF4-FFF2-40B4-BE49-F238E27FC236}">
                <a16:creationId xmlns:a16="http://schemas.microsoft.com/office/drawing/2014/main" id="{7FF2736B-E18F-4D46-A22C-BEFF9937314A}"/>
              </a:ext>
            </a:extLst>
          </p:cNvPr>
          <p:cNvSpPr/>
          <p:nvPr/>
        </p:nvSpPr>
        <p:spPr>
          <a:xfrm>
            <a:off x="1840699" y="300452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7501A3-3820-4147-86A0-4E67D56A032C}"/>
              </a:ext>
            </a:extLst>
          </p:cNvPr>
          <p:cNvSpPr txBox="1"/>
          <p:nvPr/>
        </p:nvSpPr>
        <p:spPr>
          <a:xfrm>
            <a:off x="2084538" y="2913085"/>
            <a:ext cx="1005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does the (new) practical horizon of AI looks like with HPC advances consideration ?</a:t>
            </a:r>
            <a:endParaRPr lang="en-US" u="sng" dirty="0"/>
          </a:p>
        </p:txBody>
      </p:sp>
      <p:sp>
        <p:nvSpPr>
          <p:cNvPr id="30" name="Larme 29">
            <a:extLst>
              <a:ext uri="{FF2B5EF4-FFF2-40B4-BE49-F238E27FC236}">
                <a16:creationId xmlns:a16="http://schemas.microsoft.com/office/drawing/2014/main" id="{CBDC168D-D99B-0A4E-AB0D-DFCF30335C85}"/>
              </a:ext>
            </a:extLst>
          </p:cNvPr>
          <p:cNvSpPr/>
          <p:nvPr/>
        </p:nvSpPr>
        <p:spPr>
          <a:xfrm>
            <a:off x="1836985" y="403786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E91065E-2C1A-184A-9BBD-0558161BDB8A}"/>
              </a:ext>
            </a:extLst>
          </p:cNvPr>
          <p:cNvSpPr txBox="1"/>
          <p:nvPr/>
        </p:nvSpPr>
        <p:spPr>
          <a:xfrm>
            <a:off x="2080824" y="3946422"/>
            <a:ext cx="859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about the collateral damage of HPC issues on </a:t>
            </a:r>
            <a:r>
              <a:rPr lang="en-US" b="1" dirty="0"/>
              <a:t>high-performance AI ?</a:t>
            </a:r>
            <a:endParaRPr lang="en-US" u="sng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6243D79-7C74-A64C-A338-46C1ED6E577B}"/>
              </a:ext>
            </a:extLst>
          </p:cNvPr>
          <p:cNvGrpSpPr/>
          <p:nvPr/>
        </p:nvGrpSpPr>
        <p:grpSpPr>
          <a:xfrm>
            <a:off x="9723862" y="4582039"/>
            <a:ext cx="2252546" cy="1307728"/>
            <a:chOff x="9879979" y="557397"/>
            <a:chExt cx="2252546" cy="1307728"/>
          </a:xfrm>
        </p:grpSpPr>
        <p:pic>
          <p:nvPicPr>
            <p:cNvPr id="3074" name="Picture 2" descr="Civic Analytics Network | Data-Smart City Solutions">
              <a:extLst>
                <a:ext uri="{FF2B5EF4-FFF2-40B4-BE49-F238E27FC236}">
                  <a16:creationId xmlns:a16="http://schemas.microsoft.com/office/drawing/2014/main" id="{3E94B685-C4CD-9348-8DA2-1BC94C721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979" y="557397"/>
              <a:ext cx="2252546" cy="130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D6CA6D-C206-5546-8327-12D4CBB43C24}"/>
                </a:ext>
              </a:extLst>
            </p:cNvPr>
            <p:cNvSpPr/>
            <p:nvPr/>
          </p:nvSpPr>
          <p:spPr>
            <a:xfrm>
              <a:off x="10755382" y="799881"/>
              <a:ext cx="4988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AI</a:t>
              </a: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F1FF1993-9B45-8845-8DF1-5628FAC2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337" y="4500263"/>
            <a:ext cx="2127154" cy="1580906"/>
          </a:xfrm>
          <a:prstGeom prst="rect">
            <a:avLst/>
          </a:prstGeom>
        </p:spPr>
      </p:pic>
      <p:sp>
        <p:nvSpPr>
          <p:cNvPr id="36" name="Larme 35">
            <a:extLst>
              <a:ext uri="{FF2B5EF4-FFF2-40B4-BE49-F238E27FC236}">
                <a16:creationId xmlns:a16="http://schemas.microsoft.com/office/drawing/2014/main" id="{8F52AF6C-F737-8048-B005-6B168C2C0172}"/>
              </a:ext>
            </a:extLst>
          </p:cNvPr>
          <p:cNvSpPr/>
          <p:nvPr/>
        </p:nvSpPr>
        <p:spPr>
          <a:xfrm>
            <a:off x="1848134" y="351376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9A8376A-453D-C24B-825C-8A4295D2D675}"/>
              </a:ext>
            </a:extLst>
          </p:cNvPr>
          <p:cNvSpPr txBox="1"/>
          <p:nvPr/>
        </p:nvSpPr>
        <p:spPr>
          <a:xfrm>
            <a:off x="2091973" y="3422325"/>
            <a:ext cx="729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the specificities of AI applications w.r.t scalable </a:t>
            </a:r>
            <a:r>
              <a:rPr lang="en-US" b="1" dirty="0"/>
              <a:t>HPC </a:t>
            </a:r>
            <a:r>
              <a:rPr lang="en-US" dirty="0"/>
              <a:t>?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30" grpId="0" animBg="1"/>
      <p:bldP spid="31" grpId="0"/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1E08348-2160-2642-A83D-A557DC64134A}"/>
              </a:ext>
            </a:extLst>
          </p:cNvPr>
          <p:cNvSpPr/>
          <p:nvPr/>
        </p:nvSpPr>
        <p:spPr>
          <a:xfrm>
            <a:off x="1984913" y="544414"/>
            <a:ext cx="1038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most popular AI approach is </a:t>
            </a:r>
            <a:r>
              <a:rPr lang="en-US" b="1" dirty="0"/>
              <a:t>Machine Learning, </a:t>
            </a:r>
            <a:r>
              <a:rPr lang="en-US" dirty="0"/>
              <a:t>which has led to </a:t>
            </a:r>
            <a:r>
              <a:rPr lang="en-US" b="1" dirty="0"/>
              <a:t>Deep Learning </a:t>
            </a:r>
            <a:endParaRPr lang="en-US" b="1" u="sng" dirty="0"/>
          </a:p>
        </p:txBody>
      </p:sp>
      <p:pic>
        <p:nvPicPr>
          <p:cNvPr id="1026" name="Picture 2" descr="Image result for machine learning vs deep learning">
            <a:extLst>
              <a:ext uri="{FF2B5EF4-FFF2-40B4-BE49-F238E27FC236}">
                <a16:creationId xmlns:a16="http://schemas.microsoft.com/office/drawing/2014/main" id="{4ABBEB10-990C-BF4B-97F0-350E48B7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00" y="1103318"/>
            <a:ext cx="5186866" cy="25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C2AD9D-772B-E04E-AD7F-664C4B0EC57D}"/>
              </a:ext>
            </a:extLst>
          </p:cNvPr>
          <p:cNvSpPr txBox="1"/>
          <p:nvPr/>
        </p:nvSpPr>
        <p:spPr>
          <a:xfrm>
            <a:off x="1712984" y="3614137"/>
            <a:ext cx="388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https://blog.dataiku.com/ai-vs.-machine-learning-vs.-deep-learning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B0FE763-42E2-A44C-8AB7-C0BCAF3D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16" y="939975"/>
            <a:ext cx="5066181" cy="253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arme 10">
            <a:extLst>
              <a:ext uri="{FF2B5EF4-FFF2-40B4-BE49-F238E27FC236}">
                <a16:creationId xmlns:a16="http://schemas.microsoft.com/office/drawing/2014/main" id="{EDD58565-7523-174B-AE5C-8422A8ECFC55}"/>
              </a:ext>
            </a:extLst>
          </p:cNvPr>
          <p:cNvSpPr/>
          <p:nvPr/>
        </p:nvSpPr>
        <p:spPr>
          <a:xfrm>
            <a:off x="1822111" y="62187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7CAE70-FA1A-E241-8AA4-7938C489BD35}"/>
              </a:ext>
            </a:extLst>
          </p:cNvPr>
          <p:cNvSpPr txBox="1"/>
          <p:nvPr/>
        </p:nvSpPr>
        <p:spPr>
          <a:xfrm>
            <a:off x="7047574" y="3469174"/>
            <a:ext cx="5055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https://hackernoon.com/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difference-between-artificial-intelligence-machine-learning-and-deep-learning-1pcv3zeg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98F420-1306-CA4B-AF2D-495C149D05FF}"/>
              </a:ext>
            </a:extLst>
          </p:cNvPr>
          <p:cNvSpPr/>
          <p:nvPr/>
        </p:nvSpPr>
        <p:spPr>
          <a:xfrm>
            <a:off x="1924695" y="3921739"/>
            <a:ext cx="9973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Since AI leads to a decision process, it uses (complex) </a:t>
            </a:r>
            <a:r>
              <a:rPr lang="en-US" b="1" dirty="0"/>
              <a:t>Operational Research algorithms</a:t>
            </a:r>
            <a:endParaRPr lang="en-US" b="1" u="sng" dirty="0"/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88AC0E76-8E3E-CD44-A82A-A8F29581ADA1}"/>
              </a:ext>
            </a:extLst>
          </p:cNvPr>
          <p:cNvSpPr/>
          <p:nvPr/>
        </p:nvSpPr>
        <p:spPr>
          <a:xfrm>
            <a:off x="1761893" y="399920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0EFFC-EDFB-8749-83FE-7DD90417CCD3}"/>
              </a:ext>
            </a:extLst>
          </p:cNvPr>
          <p:cNvSpPr/>
          <p:nvPr/>
        </p:nvSpPr>
        <p:spPr>
          <a:xfrm>
            <a:off x="1920978" y="4408675"/>
            <a:ext cx="9352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HPC impact on AI </a:t>
            </a:r>
            <a:r>
              <a:rPr lang="en-US" dirty="0"/>
              <a:t>algorithms will mainly come from the </a:t>
            </a:r>
            <a:r>
              <a:rPr lang="en-US" b="1" dirty="0"/>
              <a:t>impact on OR advances</a:t>
            </a:r>
            <a:endParaRPr lang="en-US" b="1" u="sng" dirty="0"/>
          </a:p>
        </p:txBody>
      </p:sp>
      <p:sp>
        <p:nvSpPr>
          <p:cNvPr id="16" name="Larme 15">
            <a:extLst>
              <a:ext uri="{FF2B5EF4-FFF2-40B4-BE49-F238E27FC236}">
                <a16:creationId xmlns:a16="http://schemas.microsoft.com/office/drawing/2014/main" id="{3935486A-2CD7-6642-89F5-251A6B639F53}"/>
              </a:ext>
            </a:extLst>
          </p:cNvPr>
          <p:cNvSpPr/>
          <p:nvPr/>
        </p:nvSpPr>
        <p:spPr>
          <a:xfrm>
            <a:off x="1758177" y="448613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FA74B8-A5A2-EC42-A289-B01928C8F803}"/>
              </a:ext>
            </a:extLst>
          </p:cNvPr>
          <p:cNvSpPr/>
          <p:nvPr/>
        </p:nvSpPr>
        <p:spPr>
          <a:xfrm>
            <a:off x="1917265" y="4862157"/>
            <a:ext cx="9352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HPC devices </a:t>
            </a:r>
            <a:r>
              <a:rPr lang="en-US" dirty="0"/>
              <a:t>that are tailored </a:t>
            </a:r>
            <a:r>
              <a:rPr lang="en-US" b="1" dirty="0"/>
              <a:t>for Deep Learning </a:t>
            </a:r>
            <a:r>
              <a:rPr lang="en-US" dirty="0"/>
              <a:t>are being considered </a:t>
            </a:r>
            <a:endParaRPr lang="en-US" b="1" u="sng" dirty="0"/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487FD41A-3D17-6B43-9525-4B2E65310498}"/>
              </a:ext>
            </a:extLst>
          </p:cNvPr>
          <p:cNvSpPr/>
          <p:nvPr/>
        </p:nvSpPr>
        <p:spPr>
          <a:xfrm>
            <a:off x="1754463" y="493962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820FE0-4C03-AF43-92E5-11929E837A7E}"/>
              </a:ext>
            </a:extLst>
          </p:cNvPr>
          <p:cNvSpPr/>
          <p:nvPr/>
        </p:nvSpPr>
        <p:spPr>
          <a:xfrm>
            <a:off x="1928415" y="5330508"/>
            <a:ext cx="8286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HPC libraries for AI </a:t>
            </a:r>
            <a:r>
              <a:rPr lang="en-US" dirty="0"/>
              <a:t>is a valuable software step</a:t>
            </a:r>
            <a:endParaRPr lang="en-US" b="1" u="sng" dirty="0"/>
          </a:p>
        </p:txBody>
      </p:sp>
      <p:sp>
        <p:nvSpPr>
          <p:cNvPr id="20" name="Larme 19">
            <a:extLst>
              <a:ext uri="{FF2B5EF4-FFF2-40B4-BE49-F238E27FC236}">
                <a16:creationId xmlns:a16="http://schemas.microsoft.com/office/drawing/2014/main" id="{DD83AD32-8046-4745-94B7-36F770547B7B}"/>
              </a:ext>
            </a:extLst>
          </p:cNvPr>
          <p:cNvSpPr/>
          <p:nvPr/>
        </p:nvSpPr>
        <p:spPr>
          <a:xfrm>
            <a:off x="1765613" y="540797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EDD903-C0A5-774D-B395-3055C512799F}"/>
              </a:ext>
            </a:extLst>
          </p:cNvPr>
          <p:cNvSpPr/>
          <p:nvPr/>
        </p:nvSpPr>
        <p:spPr>
          <a:xfrm>
            <a:off x="1924697" y="5772837"/>
            <a:ext cx="9352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AI </a:t>
            </a:r>
            <a:r>
              <a:rPr lang="en-US" dirty="0"/>
              <a:t>will also impact </a:t>
            </a:r>
            <a:r>
              <a:rPr lang="en-US" b="1" dirty="0"/>
              <a:t>HPC </a:t>
            </a:r>
            <a:r>
              <a:rPr lang="en-US" dirty="0"/>
              <a:t>techniques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(compilation, deployment, scheduling, …)  </a:t>
            </a:r>
            <a:endParaRPr lang="en-US" u="sng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2" name="Larme 21">
            <a:extLst>
              <a:ext uri="{FF2B5EF4-FFF2-40B4-BE49-F238E27FC236}">
                <a16:creationId xmlns:a16="http://schemas.microsoft.com/office/drawing/2014/main" id="{A767E584-F0A5-7645-8096-946207511BDA}"/>
              </a:ext>
            </a:extLst>
          </p:cNvPr>
          <p:cNvSpPr/>
          <p:nvPr/>
        </p:nvSpPr>
        <p:spPr>
          <a:xfrm>
            <a:off x="1761896" y="585030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048DDE2F-E45C-D243-8106-CE20B6F74279}"/>
              </a:ext>
            </a:extLst>
          </p:cNvPr>
          <p:cNvSpPr/>
          <p:nvPr/>
        </p:nvSpPr>
        <p:spPr>
          <a:xfrm>
            <a:off x="1829546" y="62932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73DF09-B003-5444-ACA4-13466052091D}"/>
              </a:ext>
            </a:extLst>
          </p:cNvPr>
          <p:cNvSpPr txBox="1"/>
          <p:nvPr/>
        </p:nvSpPr>
        <p:spPr>
          <a:xfrm>
            <a:off x="2073385" y="53788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Heuristic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AutoShape 2" descr="Common uses for heuristics">
            <a:extLst>
              <a:ext uri="{FF2B5EF4-FFF2-40B4-BE49-F238E27FC236}">
                <a16:creationId xmlns:a16="http://schemas.microsoft.com/office/drawing/2014/main" id="{D083F6E7-C2D7-2C4C-AC49-861C1D92D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561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Common uses for heuristics">
            <a:extLst>
              <a:ext uri="{FF2B5EF4-FFF2-40B4-BE49-F238E27FC236}">
                <a16:creationId xmlns:a16="http://schemas.microsoft.com/office/drawing/2014/main" id="{48C0064E-1F17-FF43-90AB-D676E441A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9085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Common uses for heuristics">
            <a:extLst>
              <a:ext uri="{FF2B5EF4-FFF2-40B4-BE49-F238E27FC236}">
                <a16:creationId xmlns:a16="http://schemas.microsoft.com/office/drawing/2014/main" id="{FC2ECD38-E5D6-7F4F-AAA3-22585E1C9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0609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8E77E80-BB84-284E-ACC8-104AA494CF4F}"/>
              </a:ext>
            </a:extLst>
          </p:cNvPr>
          <p:cNvGrpSpPr/>
          <p:nvPr/>
        </p:nvGrpSpPr>
        <p:grpSpPr>
          <a:xfrm>
            <a:off x="3958683" y="1554935"/>
            <a:ext cx="5048292" cy="3212587"/>
            <a:chOff x="3962400" y="1875507"/>
            <a:chExt cx="5044575" cy="350607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F0C373D-9490-3B44-B92C-AEB697AA4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2400" y="1875507"/>
              <a:ext cx="4876800" cy="325120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EB0B07F-44AF-364A-B37D-5501CE540BEA}"/>
                </a:ext>
              </a:extLst>
            </p:cNvPr>
            <p:cNvSpPr txBox="1"/>
            <p:nvPr/>
          </p:nvSpPr>
          <p:spPr>
            <a:xfrm>
              <a:off x="7259445" y="5073805"/>
              <a:ext cx="1747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Verywell / Cindy Chung 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81CA301-FB4E-1A43-A7BA-FC1DC70D1444}"/>
              </a:ext>
            </a:extLst>
          </p:cNvPr>
          <p:cNvSpPr txBox="1"/>
          <p:nvPr/>
        </p:nvSpPr>
        <p:spPr>
          <a:xfrm>
            <a:off x="2074129" y="862608"/>
            <a:ext cx="9244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not always so dependent on having an </a:t>
            </a:r>
            <a:r>
              <a:rPr lang="en-US" b="1" dirty="0"/>
              <a:t>exact or optimal solution </a:t>
            </a:r>
            <a:r>
              <a:rPr lang="en-US" dirty="0"/>
              <a:t>and the</a:t>
            </a:r>
          </a:p>
          <a:p>
            <a:r>
              <a:rPr lang="en-US" b="1" dirty="0"/>
              <a:t>time to get one might be so long </a:t>
            </a:r>
            <a:r>
              <a:rPr lang="en-US" dirty="0"/>
              <a:t>that it won’t be worth considering it anymore.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2BAB687-60A0-6642-9B57-72326BCFBDF7}"/>
              </a:ext>
            </a:extLst>
          </p:cNvPr>
          <p:cNvSpPr txBox="1"/>
          <p:nvPr/>
        </p:nvSpPr>
        <p:spPr>
          <a:xfrm>
            <a:off x="2051825" y="4833926"/>
            <a:ext cx="9461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to decide quickly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(HPC itself might not be sufficient!)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path to the right decision my tolerate some deviation/simplification/omission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Exact/optimal algorithms might be unscalable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(thus inefficient with large-scale HPC)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 Narrow" panose="020B0604020202020204" pitchFamily="34" charset="0"/>
              </a:rPr>
              <a:t>HPC implementations of heuristic algorithms need to be scalable enough</a:t>
            </a:r>
          </a:p>
        </p:txBody>
      </p:sp>
    </p:spTree>
    <p:extLst>
      <p:ext uri="{BB962C8B-B14F-4D97-AF65-F5344CB8AC3E}">
        <p14:creationId xmlns:p14="http://schemas.microsoft.com/office/powerpoint/2010/main" val="469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6" grpId="0"/>
      <p:bldP spid="18" grpId="0"/>
      <p:bldP spid="19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arme 9">
            <a:extLst>
              <a:ext uri="{FF2B5EF4-FFF2-40B4-BE49-F238E27FC236}">
                <a16:creationId xmlns:a16="http://schemas.microsoft.com/office/drawing/2014/main" id="{84DDFC43-6FFC-8F4D-8B47-CDD1E2B37220}"/>
              </a:ext>
            </a:extLst>
          </p:cNvPr>
          <p:cNvSpPr/>
          <p:nvPr/>
        </p:nvSpPr>
        <p:spPr>
          <a:xfrm>
            <a:off x="1840699" y="65162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3293DA-ACB5-1D49-8403-0AF67D50BFA7}"/>
              </a:ext>
            </a:extLst>
          </p:cNvPr>
          <p:cNvSpPr txBox="1"/>
          <p:nvPr/>
        </p:nvSpPr>
        <p:spPr>
          <a:xfrm>
            <a:off x="2084538" y="560183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Support Vector Machines</a:t>
            </a:r>
            <a:endParaRPr lang="en-US" b="1" u="sng" dirty="0"/>
          </a:p>
        </p:txBody>
      </p:sp>
      <p:sp>
        <p:nvSpPr>
          <p:cNvPr id="6" name="AutoShape 2" descr="Common uses for heuristics">
            <a:extLst>
              <a:ext uri="{FF2B5EF4-FFF2-40B4-BE49-F238E27FC236}">
                <a16:creationId xmlns:a16="http://schemas.microsoft.com/office/drawing/2014/main" id="{D083F6E7-C2D7-2C4C-AC49-861C1D92D3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Common uses for heuristics">
            <a:extLst>
              <a:ext uri="{FF2B5EF4-FFF2-40B4-BE49-F238E27FC236}">
                <a16:creationId xmlns:a16="http://schemas.microsoft.com/office/drawing/2014/main" id="{48C0064E-1F17-FF43-90AB-D676E441A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6" descr="Common uses for heuristics">
            <a:extLst>
              <a:ext uri="{FF2B5EF4-FFF2-40B4-BE49-F238E27FC236}">
                <a16:creationId xmlns:a16="http://schemas.microsoft.com/office/drawing/2014/main" id="{FC2ECD38-E5D6-7F4F-AAA3-22585E1C9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680CD8-59A7-4747-BD69-6C526BD7D929}"/>
              </a:ext>
            </a:extLst>
          </p:cNvPr>
          <p:cNvSpPr txBox="1"/>
          <p:nvPr/>
        </p:nvSpPr>
        <p:spPr>
          <a:xfrm>
            <a:off x="2074129" y="862608"/>
            <a:ext cx="984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real-life decisions are based on a </a:t>
            </a:r>
            <a:r>
              <a:rPr lang="en-US" b="1" dirty="0"/>
              <a:t>data-oriented classification </a:t>
            </a:r>
            <a:r>
              <a:rPr lang="en-US" dirty="0"/>
              <a:t>that is expected </a:t>
            </a:r>
          </a:p>
          <a:p>
            <a:r>
              <a:rPr lang="en-US" dirty="0"/>
              <a:t>to be </a:t>
            </a:r>
            <a:r>
              <a:rPr lang="en-US" b="1" dirty="0"/>
              <a:t>simple enough </a:t>
            </a:r>
            <a:r>
              <a:rPr lang="en-US" dirty="0"/>
              <a:t>so has to yield a </a:t>
            </a:r>
            <a:r>
              <a:rPr lang="en-US" b="1" dirty="0"/>
              <a:t>fast identification procedure</a:t>
            </a:r>
            <a:r>
              <a:rPr lang="en-US" dirty="0"/>
              <a:t>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C1CA43-5270-8F4D-B4A4-A5978D6F044D}"/>
              </a:ext>
            </a:extLst>
          </p:cNvPr>
          <p:cNvSpPr txBox="1"/>
          <p:nvPr/>
        </p:nvSpPr>
        <p:spPr>
          <a:xfrm>
            <a:off x="2074129" y="1520213"/>
            <a:ext cx="781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Examples: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 given email is a spam or not ? A given bank transaction is suspicious or not 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00AF29-92A4-8040-A7FF-084BBBAE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10" y="2058677"/>
            <a:ext cx="5054580" cy="25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B66FAB-3E43-A646-A5CE-C60F655D48B9}"/>
              </a:ext>
            </a:extLst>
          </p:cNvPr>
          <p:cNvSpPr/>
          <p:nvPr/>
        </p:nvSpPr>
        <p:spPr>
          <a:xfrm>
            <a:off x="3619500" y="455364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https://www2.deloitte.com/nl/nl/pages/data-analytics/articles/part-2-artificial-intelligence-techniques-explained.html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29ACD8F-7517-AD43-8847-D05C95180CF6}"/>
              </a:ext>
            </a:extLst>
          </p:cNvPr>
          <p:cNvSpPr txBox="1"/>
          <p:nvPr/>
        </p:nvSpPr>
        <p:spPr>
          <a:xfrm>
            <a:off x="2051825" y="4900832"/>
            <a:ext cx="9621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intensive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(might be highly multi-dimensional)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Numerically sensitive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(robust numerical method might be considered)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good quality separator might be more complex than desired (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thus a HPC challenge) </a:t>
            </a:r>
          </a:p>
        </p:txBody>
      </p:sp>
    </p:spTree>
    <p:extLst>
      <p:ext uri="{BB962C8B-B14F-4D97-AF65-F5344CB8AC3E}">
        <p14:creationId xmlns:p14="http://schemas.microsoft.com/office/powerpoint/2010/main" val="23215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  <p:bldP spid="18" grpId="0"/>
      <p:bldP spid="19" grpId="0"/>
      <p:bldP spid="14" grpId="0"/>
      <p:bldP spid="3" grpId="0"/>
      <p:bldP spid="1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arme 13">
            <a:extLst>
              <a:ext uri="{FF2B5EF4-FFF2-40B4-BE49-F238E27FC236}">
                <a16:creationId xmlns:a16="http://schemas.microsoft.com/office/drawing/2014/main" id="{482BEA1D-E36A-874D-8B20-EB16B8FB250B}"/>
              </a:ext>
            </a:extLst>
          </p:cNvPr>
          <p:cNvSpPr/>
          <p:nvPr/>
        </p:nvSpPr>
        <p:spPr>
          <a:xfrm>
            <a:off x="1848134" y="61445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A26971-B9B5-FC41-9268-68EED21A284F}"/>
              </a:ext>
            </a:extLst>
          </p:cNvPr>
          <p:cNvSpPr txBox="1"/>
          <p:nvPr/>
        </p:nvSpPr>
        <p:spPr>
          <a:xfrm>
            <a:off x="2091973" y="523013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Artificial Neural Networks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A3B68A-07CB-1942-8BDE-71D90E6BA8BE}"/>
              </a:ext>
            </a:extLst>
          </p:cNvPr>
          <p:cNvSpPr txBox="1"/>
          <p:nvPr/>
        </p:nvSpPr>
        <p:spPr>
          <a:xfrm>
            <a:off x="2085280" y="818004"/>
            <a:ext cx="1002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Artificial Neural Networks (ANN) is a </a:t>
            </a:r>
            <a:r>
              <a:rPr lang="en-US" b="1" dirty="0"/>
              <a:t>major paradigm used in AI</a:t>
            </a:r>
            <a:r>
              <a:rPr lang="en-US" dirty="0"/>
              <a:t>.  ANN has a few neurons </a:t>
            </a:r>
          </a:p>
          <a:p>
            <a:r>
              <a:rPr lang="en-US" dirty="0"/>
              <a:t>while human brain has hundred billions.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1F7F8F-1D44-3A4E-8A85-162E6236196D}"/>
              </a:ext>
            </a:extLst>
          </p:cNvPr>
          <p:cNvSpPr txBox="1"/>
          <p:nvPr/>
        </p:nvSpPr>
        <p:spPr>
          <a:xfrm>
            <a:off x="2165680" y="4872787"/>
            <a:ext cx="9919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Large-scale ANN faces the difficulty of maintain both efficiency and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large volume of data might come with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Scalability is also challenging, especially with distributed memory parallelism </a:t>
            </a:r>
            <a:r>
              <a:rPr lang="en-US" sz="1100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(communications)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7198F7D-28FC-5249-8757-7AE12EA420FB}"/>
              </a:ext>
            </a:extLst>
          </p:cNvPr>
          <p:cNvGrpSpPr/>
          <p:nvPr/>
        </p:nvGrpSpPr>
        <p:grpSpPr>
          <a:xfrm>
            <a:off x="2141566" y="1510792"/>
            <a:ext cx="10010537" cy="2787611"/>
            <a:chOff x="2141566" y="1703296"/>
            <a:chExt cx="10010537" cy="278761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E055715-788C-C04E-94A6-1A9B9087E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5677" y="1703296"/>
              <a:ext cx="4932139" cy="246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912F11-B1EB-774D-9B30-98433980FEA8}"/>
                </a:ext>
              </a:extLst>
            </p:cNvPr>
            <p:cNvSpPr/>
            <p:nvPr/>
          </p:nvSpPr>
          <p:spPr>
            <a:xfrm>
              <a:off x="2141566" y="4229297"/>
              <a:ext cx="859060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https://www2.deloitte.com/nl/nl/pages/data-analytics/articles/part-2-artificial-intelligence-techniques-explained.html</a:t>
              </a:r>
            </a:p>
          </p:txBody>
        </p: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EA335F14-52BC-A04E-90AE-7BF1CD088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253" y="1776064"/>
              <a:ext cx="5050850" cy="252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0885C873-25AF-1644-B50F-A33377EFE164}"/>
              </a:ext>
            </a:extLst>
          </p:cNvPr>
          <p:cNvSpPr txBox="1"/>
          <p:nvPr/>
        </p:nvSpPr>
        <p:spPr>
          <a:xfrm>
            <a:off x="2093485" y="4279453"/>
            <a:ext cx="733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Typical applications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Image Recognition (CNN) and and Speech Recognition (RNN)</a:t>
            </a:r>
          </a:p>
        </p:txBody>
      </p:sp>
    </p:spTree>
    <p:extLst>
      <p:ext uri="{BB962C8B-B14F-4D97-AF65-F5344CB8AC3E}">
        <p14:creationId xmlns:p14="http://schemas.microsoft.com/office/powerpoint/2010/main" val="7421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9" grpId="0"/>
      <p:bldP spid="6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arme 10">
            <a:extLst>
              <a:ext uri="{FF2B5EF4-FFF2-40B4-BE49-F238E27FC236}">
                <a16:creationId xmlns:a16="http://schemas.microsoft.com/office/drawing/2014/main" id="{025FA839-E262-2C4C-94D8-20A81E012534}"/>
              </a:ext>
            </a:extLst>
          </p:cNvPr>
          <p:cNvSpPr/>
          <p:nvPr/>
        </p:nvSpPr>
        <p:spPr>
          <a:xfrm>
            <a:off x="1836985" y="62499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0CC412-69FE-224E-968B-BCD2AC9F1C6C}"/>
              </a:ext>
            </a:extLst>
          </p:cNvPr>
          <p:cNvSpPr txBox="1"/>
          <p:nvPr/>
        </p:nvSpPr>
        <p:spPr>
          <a:xfrm>
            <a:off x="2080824" y="533554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Markow Decision Process</a:t>
            </a:r>
            <a:endParaRPr lang="en-US" b="1" u="sng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254AF7-390B-494A-BF76-BF00C0FC799B}"/>
              </a:ext>
            </a:extLst>
          </p:cNvPr>
          <p:cNvSpPr txBox="1"/>
          <p:nvPr/>
        </p:nvSpPr>
        <p:spPr>
          <a:xfrm>
            <a:off x="2085280" y="818004"/>
            <a:ext cx="988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Markov Decision Process (MPD) is </a:t>
            </a:r>
            <a:r>
              <a:rPr lang="en-US" b="1" dirty="0"/>
              <a:t>another</a:t>
            </a:r>
            <a:r>
              <a:rPr lang="en-US" dirty="0"/>
              <a:t> </a:t>
            </a:r>
            <a:r>
              <a:rPr lang="en-US" b="1" dirty="0"/>
              <a:t>paradigm used in AI</a:t>
            </a:r>
            <a:r>
              <a:rPr lang="en-US" dirty="0"/>
              <a:t>.  MDP is appropriate for </a:t>
            </a:r>
          </a:p>
          <a:p>
            <a:r>
              <a:rPr lang="en-US" dirty="0"/>
              <a:t>modelling a stepwise process under specific transition hypotheses.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0AFB3C-9DED-6646-9E41-2F0720C677F3}"/>
              </a:ext>
            </a:extLst>
          </p:cNvPr>
          <p:cNvSpPr txBox="1"/>
          <p:nvPr/>
        </p:nvSpPr>
        <p:spPr>
          <a:xfrm>
            <a:off x="2093485" y="4496025"/>
            <a:ext cx="623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Typical applications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Path Monitoring, Inventory Management, Gaming</a:t>
            </a:r>
          </a:p>
        </p:txBody>
      </p:sp>
      <p:pic>
        <p:nvPicPr>
          <p:cNvPr id="6146" name="Picture 2" descr="Reinforcement Learning 3. Finite Markov Decision Processes">
            <a:extLst>
              <a:ext uri="{FF2B5EF4-FFF2-40B4-BE49-F238E27FC236}">
                <a16:creationId xmlns:a16="http://schemas.microsoft.com/office/drawing/2014/main" id="{C0D3BB99-B516-B242-B2F4-E3B3D37C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27" y="1496207"/>
            <a:ext cx="5274511" cy="29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stacle Avoiding Robot | Vaanahaa">
            <a:extLst>
              <a:ext uri="{FF2B5EF4-FFF2-40B4-BE49-F238E27FC236}">
                <a16:creationId xmlns:a16="http://schemas.microsoft.com/office/drawing/2014/main" id="{C3B07760-3704-FB4E-A563-0A5FC841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29" y="1496207"/>
            <a:ext cx="2799347" cy="2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C61B1EE-8685-494E-80C1-653A57A7A0BC}"/>
              </a:ext>
            </a:extLst>
          </p:cNvPr>
          <p:cNvSpPr txBox="1"/>
          <p:nvPr/>
        </p:nvSpPr>
        <p:spPr>
          <a:xfrm>
            <a:off x="2165680" y="4957011"/>
            <a:ext cx="9592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MDP might be coupled with a ML algorithm </a:t>
            </a: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(e.g. Obstacle Avoiding Robots)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MDP has a strong linear (and Kronecker) algebra that is HPC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Numerical issues (iterative process) and scalability issues (multi-dimensional cases)</a:t>
            </a:r>
            <a:endParaRPr lang="en-US" sz="1100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Methods and HPC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arme 10">
            <a:extLst>
              <a:ext uri="{FF2B5EF4-FFF2-40B4-BE49-F238E27FC236}">
                <a16:creationId xmlns:a16="http://schemas.microsoft.com/office/drawing/2014/main" id="{025FA839-E262-2C4C-94D8-20A81E012534}"/>
              </a:ext>
            </a:extLst>
          </p:cNvPr>
          <p:cNvSpPr/>
          <p:nvPr/>
        </p:nvSpPr>
        <p:spPr>
          <a:xfrm>
            <a:off x="1836985" y="62499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0CC412-69FE-224E-968B-BCD2AC9F1C6C}"/>
              </a:ext>
            </a:extLst>
          </p:cNvPr>
          <p:cNvSpPr txBox="1"/>
          <p:nvPr/>
        </p:nvSpPr>
        <p:spPr>
          <a:xfrm>
            <a:off x="2080824" y="533554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Natural Language Processing</a:t>
            </a:r>
            <a:endParaRPr lang="en-US" b="1" u="sng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E2D59D-4648-F240-8BC0-F12875405A65}"/>
              </a:ext>
            </a:extLst>
          </p:cNvPr>
          <p:cNvSpPr txBox="1"/>
          <p:nvPr/>
        </p:nvSpPr>
        <p:spPr>
          <a:xfrm>
            <a:off x="2085280" y="818004"/>
            <a:ext cx="963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 Processing (NLP) is an important topic in AI, covering techniques</a:t>
            </a:r>
          </a:p>
          <a:p>
            <a:r>
              <a:rPr lang="en-US" dirty="0"/>
              <a:t>for Natural Language Understanding (NLU) and Natural Language Generation (NLG).</a:t>
            </a:r>
          </a:p>
        </p:txBody>
      </p:sp>
      <p:pic>
        <p:nvPicPr>
          <p:cNvPr id="7170" name="Picture 2" descr="Natural Language Processing(NLP),Techniques and Applications Overview">
            <a:extLst>
              <a:ext uri="{FF2B5EF4-FFF2-40B4-BE49-F238E27FC236}">
                <a16:creationId xmlns:a16="http://schemas.microsoft.com/office/drawing/2014/main" id="{5C9BBCA4-6815-514C-84B8-6531B143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75" y="1569997"/>
            <a:ext cx="5178927" cy="29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24843B-A5AA-F044-BA05-614DE02039D3}"/>
              </a:ext>
            </a:extLst>
          </p:cNvPr>
          <p:cNvSpPr txBox="1"/>
          <p:nvPr/>
        </p:nvSpPr>
        <p:spPr>
          <a:xfrm>
            <a:off x="7505693" y="1465018"/>
            <a:ext cx="22020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NLU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Lexical Ambiguity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Syntactic Ambiguity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Semantic Ambiguity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Anaphoric Ambiguity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FDAE7AA-DE07-D047-8CE2-D6D29A783A9B}"/>
              </a:ext>
            </a:extLst>
          </p:cNvPr>
          <p:cNvSpPr txBox="1"/>
          <p:nvPr/>
        </p:nvSpPr>
        <p:spPr>
          <a:xfrm>
            <a:off x="9725224" y="1477586"/>
            <a:ext cx="2068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NLG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Text Planning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Sentence Planning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Realization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DD8F72-9B99-6948-AEFE-D4E9E200EEC2}"/>
              </a:ext>
            </a:extLst>
          </p:cNvPr>
          <p:cNvSpPr txBox="1"/>
          <p:nvPr/>
        </p:nvSpPr>
        <p:spPr>
          <a:xfrm>
            <a:off x="2093485" y="4496025"/>
            <a:ext cx="622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Typical applications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: Chatbots, Log Analysis, Log Mining, Identification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1971194-2630-D241-BA37-A25F4654F79D}"/>
              </a:ext>
            </a:extLst>
          </p:cNvPr>
          <p:cNvSpPr txBox="1"/>
          <p:nvPr/>
        </p:nvSpPr>
        <p:spPr>
          <a:xfrm>
            <a:off x="2165680" y="4957011"/>
            <a:ext cx="9637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Ambiguity leads to a highly combinatorial process for NLP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NLP can be coupled with ML and might involved a large volume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 any combinatorial algorithm, HPC efficiency and scalability are not trivial</a:t>
            </a:r>
            <a:endParaRPr lang="en-US" sz="1100" dirty="0">
              <a:solidFill>
                <a:srgbClr val="00B0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0" grpId="0"/>
      <p:bldP spid="3" grpId="0"/>
      <p:bldP spid="14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163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Conclusion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arme 6">
            <a:extLst>
              <a:ext uri="{FF2B5EF4-FFF2-40B4-BE49-F238E27FC236}">
                <a16:creationId xmlns:a16="http://schemas.microsoft.com/office/drawing/2014/main" id="{4BBED78E-DCF4-C54D-9620-288B860E2A6B}"/>
              </a:ext>
            </a:extLst>
          </p:cNvPr>
          <p:cNvSpPr/>
          <p:nvPr/>
        </p:nvSpPr>
        <p:spPr>
          <a:xfrm>
            <a:off x="1850222" y="93487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DFE6FA-4188-964D-B6D6-1398866F2BDF}"/>
              </a:ext>
            </a:extLst>
          </p:cNvPr>
          <p:cNvSpPr txBox="1"/>
          <p:nvPr/>
        </p:nvSpPr>
        <p:spPr>
          <a:xfrm>
            <a:off x="2094061" y="843433"/>
            <a:ext cx="649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 advances tend to scale-up the expectations with AI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7E15CDCD-38C5-6540-AAE3-A345714B7EF4}"/>
              </a:ext>
            </a:extLst>
          </p:cNvPr>
          <p:cNvSpPr/>
          <p:nvPr/>
        </p:nvSpPr>
        <p:spPr>
          <a:xfrm>
            <a:off x="1861375" y="166704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4375C5-1146-2148-8CFD-34BA4DC6F131}"/>
              </a:ext>
            </a:extLst>
          </p:cNvPr>
          <p:cNvSpPr txBox="1"/>
          <p:nvPr/>
        </p:nvSpPr>
        <p:spPr>
          <a:xfrm>
            <a:off x="2105214" y="1575602"/>
            <a:ext cx="818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Cutting-edge AI need to remain real-time, thus the strong need for HPC</a:t>
            </a:r>
            <a:endParaRPr lang="en-US" u="sng" dirty="0"/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0E901BE6-4BA6-AB47-82EA-67D06BE2A279}"/>
              </a:ext>
            </a:extLst>
          </p:cNvPr>
          <p:cNvSpPr/>
          <p:nvPr/>
        </p:nvSpPr>
        <p:spPr>
          <a:xfrm>
            <a:off x="1857661" y="314555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7C11B7-ECF1-A94C-94AE-C75664033970}"/>
              </a:ext>
            </a:extLst>
          </p:cNvPr>
          <p:cNvSpPr txBox="1"/>
          <p:nvPr/>
        </p:nvSpPr>
        <p:spPr>
          <a:xfrm>
            <a:off x="2101500" y="3054111"/>
            <a:ext cx="879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AI-specialized HPC devices will be a central component for routine AI support</a:t>
            </a:r>
            <a:endParaRPr lang="en-US" u="sng" dirty="0"/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9AB7B462-54B5-B14F-B416-34DCB3CB7C52}"/>
              </a:ext>
            </a:extLst>
          </p:cNvPr>
          <p:cNvSpPr/>
          <p:nvPr/>
        </p:nvSpPr>
        <p:spPr>
          <a:xfrm>
            <a:off x="1868810" y="240488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19A4B8-C39C-FF43-813E-5D5DDEBAE048}"/>
              </a:ext>
            </a:extLst>
          </p:cNvPr>
          <p:cNvSpPr txBox="1"/>
          <p:nvPr/>
        </p:nvSpPr>
        <p:spPr>
          <a:xfrm>
            <a:off x="2112649" y="2313444"/>
            <a:ext cx="88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Connecting AI techniques might lead to heterogeneous HPC implementation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Larme 15">
            <a:extLst>
              <a:ext uri="{FF2B5EF4-FFF2-40B4-BE49-F238E27FC236}">
                <a16:creationId xmlns:a16="http://schemas.microsoft.com/office/drawing/2014/main" id="{9B0A8492-C1D9-5245-85C4-040E9FC1F306}"/>
              </a:ext>
            </a:extLst>
          </p:cNvPr>
          <p:cNvSpPr/>
          <p:nvPr/>
        </p:nvSpPr>
        <p:spPr>
          <a:xfrm>
            <a:off x="1877710" y="3875471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00D390-44CE-844A-A6FC-9F65994DFB6D}"/>
              </a:ext>
            </a:extLst>
          </p:cNvPr>
          <p:cNvSpPr txBox="1"/>
          <p:nvPr/>
        </p:nvSpPr>
        <p:spPr>
          <a:xfrm>
            <a:off x="2121549" y="3784031"/>
            <a:ext cx="961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HPC is moving towards ambitious horizons, High Performance AI will follow similarly</a:t>
            </a:r>
            <a:endParaRPr lang="en-US" u="sng" dirty="0"/>
          </a:p>
        </p:txBody>
      </p:sp>
      <p:sp>
        <p:nvSpPr>
          <p:cNvPr id="18" name="Larme 17">
            <a:extLst>
              <a:ext uri="{FF2B5EF4-FFF2-40B4-BE49-F238E27FC236}">
                <a16:creationId xmlns:a16="http://schemas.microsoft.com/office/drawing/2014/main" id="{41A5BC43-B5CB-A449-B3BC-DBBA2946F1D1}"/>
              </a:ext>
            </a:extLst>
          </p:cNvPr>
          <p:cNvSpPr/>
          <p:nvPr/>
        </p:nvSpPr>
        <p:spPr>
          <a:xfrm>
            <a:off x="1897758" y="460538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65A2A4-36A8-8044-A7A8-065DA2CACCC8}"/>
              </a:ext>
            </a:extLst>
          </p:cNvPr>
          <p:cNvSpPr txBox="1"/>
          <p:nvPr/>
        </p:nvSpPr>
        <p:spPr>
          <a:xfrm>
            <a:off x="2141597" y="4513949"/>
            <a:ext cx="786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 </a:t>
            </a:r>
            <a:r>
              <a:rPr lang="en-US" dirty="0">
                <a:sym typeface="Wingdings" pitchFamily="2" charset="2"/>
              </a:rPr>
              <a:t> AI will raise interesting fundamental/philosophical questions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4238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837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END – QUESTIONS ?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op World's Artificial Intelligence Researchers and Influencers">
            <a:extLst>
              <a:ext uri="{FF2B5EF4-FFF2-40B4-BE49-F238E27FC236}">
                <a16:creationId xmlns:a16="http://schemas.microsoft.com/office/drawing/2014/main" id="{CDEE0188-4B6B-D944-8238-C4686679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22" y="1221533"/>
            <a:ext cx="5722938" cy="34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20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2395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Historical Case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E JOUR OÙ DEEP BLUE A BATTU GARRY KASPAROV AUX ÉCHECS - CScience IA">
            <a:extLst>
              <a:ext uri="{FF2B5EF4-FFF2-40B4-BE49-F238E27FC236}">
                <a16:creationId xmlns:a16="http://schemas.microsoft.com/office/drawing/2014/main" id="{89DC1084-0BF4-9845-98CC-595C5206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696685"/>
            <a:ext cx="6097611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ECC9761-5A3A-264A-B1ED-4DCCE0947CE5}"/>
              </a:ext>
            </a:extLst>
          </p:cNvPr>
          <p:cNvSpPr txBox="1"/>
          <p:nvPr/>
        </p:nvSpPr>
        <p:spPr>
          <a:xfrm>
            <a:off x="4354206" y="3746231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Deep Blue</a:t>
            </a:r>
            <a:r>
              <a:rPr lang="fr-FR" dirty="0"/>
              <a:t> versus Garry </a:t>
            </a:r>
            <a:r>
              <a:rPr lang="fr-FR" b="1" dirty="0"/>
              <a:t>Kasparov </a:t>
            </a:r>
            <a:r>
              <a:rPr lang="fr-FR" dirty="0"/>
              <a:t>(1997)</a:t>
            </a:r>
            <a:endParaRPr lang="en-US" dirty="0"/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61A74CFB-609E-9B41-A226-D4280DE54A9D}"/>
              </a:ext>
            </a:extLst>
          </p:cNvPr>
          <p:cNvSpPr/>
          <p:nvPr/>
        </p:nvSpPr>
        <p:spPr>
          <a:xfrm>
            <a:off x="2011681" y="431292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1E24D3-88FF-4548-A5E5-DE6411937A53}"/>
              </a:ext>
            </a:extLst>
          </p:cNvPr>
          <p:cNvSpPr txBox="1"/>
          <p:nvPr/>
        </p:nvSpPr>
        <p:spPr>
          <a:xfrm>
            <a:off x="2255520" y="4221480"/>
            <a:ext cx="764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Victory</a:t>
            </a:r>
            <a:r>
              <a:rPr lang="en-US" dirty="0"/>
              <a:t> of </a:t>
            </a:r>
            <a:r>
              <a:rPr lang="en-US" b="1" dirty="0">
                <a:solidFill>
                  <a:schemeClr val="accent1"/>
                </a:solidFill>
              </a:rPr>
              <a:t>Deep Blue </a:t>
            </a:r>
            <a:r>
              <a:rPr lang="en-US" dirty="0">
                <a:solidFill>
                  <a:schemeClr val="accent1"/>
                </a:solidFill>
              </a:rPr>
              <a:t>(IBM Supercomputer) </a:t>
            </a:r>
            <a:r>
              <a:rPr lang="en-US" dirty="0"/>
              <a:t>over </a:t>
            </a:r>
            <a:r>
              <a:rPr lang="en-US" b="1" dirty="0">
                <a:solidFill>
                  <a:schemeClr val="accent1"/>
                </a:solidFill>
              </a:rPr>
              <a:t>Kasparov</a:t>
            </a:r>
            <a:r>
              <a:rPr lang="en-US" dirty="0">
                <a:solidFill>
                  <a:schemeClr val="accent1"/>
                </a:solidFill>
              </a:rPr>
              <a:t> (Human)</a:t>
            </a:r>
          </a:p>
        </p:txBody>
      </p:sp>
      <p:sp>
        <p:nvSpPr>
          <p:cNvPr id="11" name="Larme 10">
            <a:extLst>
              <a:ext uri="{FF2B5EF4-FFF2-40B4-BE49-F238E27FC236}">
                <a16:creationId xmlns:a16="http://schemas.microsoft.com/office/drawing/2014/main" id="{7546EE0C-A9F9-6542-B4DF-1CBE1C3D9775}"/>
              </a:ext>
            </a:extLst>
          </p:cNvPr>
          <p:cNvSpPr/>
          <p:nvPr/>
        </p:nvSpPr>
        <p:spPr>
          <a:xfrm>
            <a:off x="2019118" y="4766402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5BEF98-EA3F-6946-A0AC-78C4B18556C6}"/>
              </a:ext>
            </a:extLst>
          </p:cNvPr>
          <p:cNvSpPr txBox="1"/>
          <p:nvPr/>
        </p:nvSpPr>
        <p:spPr>
          <a:xfrm>
            <a:off x="2262957" y="4674962"/>
            <a:ext cx="936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Blue </a:t>
            </a:r>
            <a:r>
              <a:rPr lang="en-US" dirty="0"/>
              <a:t>had a database of the most important chess games of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Larme 12">
            <a:extLst>
              <a:ext uri="{FF2B5EF4-FFF2-40B4-BE49-F238E27FC236}">
                <a16:creationId xmlns:a16="http://schemas.microsoft.com/office/drawing/2014/main" id="{B1CDEBCE-B47E-E546-8045-8B17B5F7DEC1}"/>
              </a:ext>
            </a:extLst>
          </p:cNvPr>
          <p:cNvSpPr/>
          <p:nvPr/>
        </p:nvSpPr>
        <p:spPr>
          <a:xfrm>
            <a:off x="2019116" y="522360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C4DF1A-6D0B-9543-9AEF-B0E3B1AB07C9}"/>
              </a:ext>
            </a:extLst>
          </p:cNvPr>
          <p:cNvSpPr txBox="1"/>
          <p:nvPr/>
        </p:nvSpPr>
        <p:spPr>
          <a:xfrm>
            <a:off x="2262955" y="5132164"/>
            <a:ext cx="745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Blue </a:t>
            </a:r>
            <a:r>
              <a:rPr lang="en-US" dirty="0"/>
              <a:t>was able to analyze 200 millions of moves per second </a:t>
            </a:r>
          </a:p>
        </p:txBody>
      </p:sp>
      <p:sp>
        <p:nvSpPr>
          <p:cNvPr id="15" name="Larme 14">
            <a:extLst>
              <a:ext uri="{FF2B5EF4-FFF2-40B4-BE49-F238E27FC236}">
                <a16:creationId xmlns:a16="http://schemas.microsoft.com/office/drawing/2014/main" id="{90B96D7E-755A-4D4F-831B-DF22A9007A45}"/>
              </a:ext>
            </a:extLst>
          </p:cNvPr>
          <p:cNvSpPr/>
          <p:nvPr/>
        </p:nvSpPr>
        <p:spPr>
          <a:xfrm>
            <a:off x="2030269" y="568080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8E5B09-423A-DD4B-BB60-AE15DD57F93E}"/>
              </a:ext>
            </a:extLst>
          </p:cNvPr>
          <p:cNvSpPr txBox="1"/>
          <p:nvPr/>
        </p:nvSpPr>
        <p:spPr>
          <a:xfrm>
            <a:off x="2274108" y="5589365"/>
            <a:ext cx="981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Blue </a:t>
            </a:r>
            <a:r>
              <a:rPr lang="en-US" dirty="0"/>
              <a:t>was a </a:t>
            </a:r>
            <a:r>
              <a:rPr lang="en-US" b="1" dirty="0"/>
              <a:t>11.4 GFlops </a:t>
            </a:r>
            <a:r>
              <a:rPr lang="en-US" dirty="0"/>
              <a:t>machine, the current world fastest machine is </a:t>
            </a:r>
            <a:r>
              <a:rPr lang="en-US" b="1" dirty="0"/>
              <a:t>537 TFlops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472308-4305-9347-858A-370308CA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53" y="696684"/>
            <a:ext cx="1932665" cy="30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3BDA88C-506B-3442-A8F3-5E8B0408880E}"/>
              </a:ext>
            </a:extLst>
          </p:cNvPr>
          <p:cNvSpPr txBox="1"/>
          <p:nvPr/>
        </p:nvSpPr>
        <p:spPr>
          <a:xfrm>
            <a:off x="10259122" y="3746231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Blue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D335A-731E-8141-A51D-0BF895A1F35A}"/>
              </a:ext>
            </a:extLst>
          </p:cNvPr>
          <p:cNvSpPr txBox="1"/>
          <p:nvPr/>
        </p:nvSpPr>
        <p:spPr>
          <a:xfrm>
            <a:off x="10622280" y="5821537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 47x10</a:t>
            </a:r>
            <a:r>
              <a:rPr lang="en-US" baseline="30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65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24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TOP500 List (November 2020)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06BB630-FB37-D44D-8EC5-94E2E2C4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64" y="574765"/>
            <a:ext cx="5918756" cy="4700392"/>
          </a:xfrm>
          <a:prstGeom prst="rect">
            <a:avLst/>
          </a:prstGeom>
          <a:ln>
            <a:solidFill>
              <a:schemeClr val="bg2"/>
            </a:solidFill>
          </a:ln>
          <a:effectLst>
            <a:softEdge rad="0"/>
          </a:effectLst>
        </p:spPr>
      </p:pic>
      <p:sp>
        <p:nvSpPr>
          <p:cNvPr id="7" name="Larme 6">
            <a:extLst>
              <a:ext uri="{FF2B5EF4-FFF2-40B4-BE49-F238E27FC236}">
                <a16:creationId xmlns:a16="http://schemas.microsoft.com/office/drawing/2014/main" id="{82DD10C6-6045-3E48-B6C3-614317C55F89}"/>
              </a:ext>
            </a:extLst>
          </p:cNvPr>
          <p:cNvSpPr/>
          <p:nvPr/>
        </p:nvSpPr>
        <p:spPr>
          <a:xfrm>
            <a:off x="1664509" y="540648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F2479E-45A1-2640-AB4F-5E6394199E5A}"/>
              </a:ext>
            </a:extLst>
          </p:cNvPr>
          <p:cNvSpPr txBox="1"/>
          <p:nvPr/>
        </p:nvSpPr>
        <p:spPr>
          <a:xfrm>
            <a:off x="1908348" y="5315045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With </a:t>
            </a:r>
            <a:r>
              <a:rPr lang="en-US" b="1" dirty="0">
                <a:solidFill>
                  <a:schemeClr val="accent1"/>
                </a:solidFill>
              </a:rPr>
              <a:t>Fugaku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/>
              <a:t>we could imagine </a:t>
            </a:r>
            <a:r>
              <a:rPr lang="en-US" b="1" dirty="0"/>
              <a:t>10</a:t>
            </a:r>
            <a:r>
              <a:rPr lang="en-US" b="1" baseline="30000" dirty="0"/>
              <a:t>4</a:t>
            </a:r>
            <a:r>
              <a:rPr lang="en-US" b="1" dirty="0"/>
              <a:t> billions moves per second </a:t>
            </a:r>
            <a:r>
              <a:rPr lang="en-US" dirty="0"/>
              <a:t>(scaling from </a:t>
            </a:r>
            <a:r>
              <a:rPr lang="en-US" b="1" dirty="0">
                <a:solidFill>
                  <a:schemeClr val="accent1"/>
                </a:solidFill>
              </a:rPr>
              <a:t>Deep Blue</a:t>
            </a:r>
            <a:r>
              <a:rPr lang="en-US" dirty="0"/>
              <a:t>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D86A50-E936-B44B-B723-AE5B2A7AC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956" y="3349274"/>
            <a:ext cx="2947222" cy="1946033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8BAF04FA-DDC0-7444-BBBD-2C13F1BF2A96}"/>
              </a:ext>
            </a:extLst>
          </p:cNvPr>
          <p:cNvSpPr/>
          <p:nvPr/>
        </p:nvSpPr>
        <p:spPr>
          <a:xfrm>
            <a:off x="1664509" y="583320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1797DC-C74A-D34D-BA21-F810536A1F16}"/>
              </a:ext>
            </a:extLst>
          </p:cNvPr>
          <p:cNvSpPr txBox="1"/>
          <p:nvPr/>
        </p:nvSpPr>
        <p:spPr>
          <a:xfrm>
            <a:off x="1908348" y="5741765"/>
            <a:ext cx="1028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current computing powers, </a:t>
            </a:r>
            <a:r>
              <a:rPr lang="en-US" b="1" dirty="0"/>
              <a:t>AI-based applications </a:t>
            </a:r>
            <a:r>
              <a:rPr lang="en-US" dirty="0"/>
              <a:t>are expected to be </a:t>
            </a:r>
            <a:r>
              <a:rPr lang="en-US" b="1" dirty="0"/>
              <a:t>highly efficient  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A4288422-4A08-AB47-8416-4074D07FD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6FDAE2-C186-0146-A5DA-44702ED2DE0A}"/>
              </a:ext>
            </a:extLst>
          </p:cNvPr>
          <p:cNvGrpSpPr/>
          <p:nvPr/>
        </p:nvGrpSpPr>
        <p:grpSpPr>
          <a:xfrm>
            <a:off x="9042956" y="597116"/>
            <a:ext cx="2995257" cy="2055989"/>
            <a:chOff x="9042956" y="597116"/>
            <a:chExt cx="2995257" cy="2055989"/>
          </a:xfrm>
        </p:grpSpPr>
        <p:pic>
          <p:nvPicPr>
            <p:cNvPr id="10" name="Picture 2" descr="World's best Go player flummoxed by Google's 'godlike' AlphaGo AI | Artificial  intelligence (AI) | The Guardian">
              <a:extLst>
                <a:ext uri="{FF2B5EF4-FFF2-40B4-BE49-F238E27FC236}">
                  <a16:creationId xmlns:a16="http://schemas.microsoft.com/office/drawing/2014/main" id="{C7F15EDE-768A-0B4B-9F2F-0D9FC8802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2956" y="597116"/>
              <a:ext cx="2995257" cy="157251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12B039E-DC4B-AD4E-8BF1-F54DFDE3A854}"/>
                </a:ext>
              </a:extLst>
            </p:cNvPr>
            <p:cNvSpPr txBox="1"/>
            <p:nvPr/>
          </p:nvSpPr>
          <p:spPr>
            <a:xfrm>
              <a:off x="9873293" y="2129885"/>
              <a:ext cx="1369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AlphaGo </a:t>
              </a:r>
            </a:p>
            <a:p>
              <a:pPr algn="ctr"/>
              <a:r>
                <a:rPr lang="en-US" sz="1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Google DeepMind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3091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Real-Life Compromise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F200AF4-8EBF-4C4F-AFE8-794FBC29F25A}"/>
              </a:ext>
            </a:extLst>
          </p:cNvPr>
          <p:cNvSpPr txBox="1"/>
          <p:nvPr/>
        </p:nvSpPr>
        <p:spPr>
          <a:xfrm>
            <a:off x="1892733" y="5013960"/>
            <a:ext cx="1014668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t"/>
            <a:r>
              <a:rPr lang="en-GB" sz="2800" dirty="0">
                <a:latin typeface="Chalkboard" panose="03050602040202020205" pitchFamily="66" charset="77"/>
              </a:rPr>
              <a:t>If you think too much before taking a step, then </a:t>
            </a:r>
          </a:p>
          <a:p>
            <a:pPr fontAlgn="t"/>
            <a:r>
              <a:rPr lang="en-GB" sz="2800" dirty="0">
                <a:latin typeface="Chalkboard" panose="03050602040202020205" pitchFamily="66" charset="77"/>
              </a:rPr>
              <a:t>you might spend the rest of your life with one leg in the air.</a:t>
            </a:r>
          </a:p>
          <a:p>
            <a:pPr fontAlgn="t"/>
            <a:r>
              <a:rPr lang="en-GB" sz="1200" dirty="0">
                <a:latin typeface="Chalkboard" panose="03050602040202020205" pitchFamily="66" charset="77"/>
              </a:rPr>
              <a:t>                                                                                                                                                     Chinese Proverb.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A2AE54BE-BA13-F245-8902-368E017795A9}"/>
              </a:ext>
            </a:extLst>
          </p:cNvPr>
          <p:cNvSpPr/>
          <p:nvPr/>
        </p:nvSpPr>
        <p:spPr>
          <a:xfrm>
            <a:off x="1862254" y="69004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6D26D1-984E-BD48-BECF-BD3C666D6C1E}"/>
              </a:ext>
            </a:extLst>
          </p:cNvPr>
          <p:cNvSpPr txBox="1"/>
          <p:nvPr/>
        </p:nvSpPr>
        <p:spPr>
          <a:xfrm>
            <a:off x="2106093" y="598607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actions should be </a:t>
            </a:r>
            <a:r>
              <a:rPr lang="en-US" b="1" dirty="0"/>
              <a:t>smarter</a:t>
            </a:r>
            <a:r>
              <a:rPr lang="en-US" dirty="0"/>
              <a:t> with </a:t>
            </a:r>
            <a:r>
              <a:rPr lang="en-US" b="1" dirty="0"/>
              <a:t>more time </a:t>
            </a:r>
            <a:r>
              <a:rPr lang="en-US" dirty="0"/>
              <a:t>to decision</a:t>
            </a: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C50BF036-8B64-9D4C-A899-75E36A7E3676}"/>
              </a:ext>
            </a:extLst>
          </p:cNvPr>
          <p:cNvSpPr/>
          <p:nvPr/>
        </p:nvSpPr>
        <p:spPr>
          <a:xfrm>
            <a:off x="1862254" y="111676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7F4D74-AA63-C04E-8614-092C073AC307}"/>
              </a:ext>
            </a:extLst>
          </p:cNvPr>
          <p:cNvSpPr txBox="1"/>
          <p:nvPr/>
        </p:nvSpPr>
        <p:spPr>
          <a:xfrm>
            <a:off x="2106093" y="1025327"/>
            <a:ext cx="9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</a:t>
            </a:r>
            <a:r>
              <a:rPr lang="en-US" b="1" dirty="0"/>
              <a:t>time to decision </a:t>
            </a:r>
            <a:r>
              <a:rPr lang="en-US" dirty="0"/>
              <a:t>is always bounded and should be </a:t>
            </a:r>
            <a:r>
              <a:rPr lang="en-US" b="1" dirty="0"/>
              <a:t>shorter enough </a:t>
            </a:r>
            <a:r>
              <a:rPr lang="en-US" dirty="0"/>
              <a:t>to be useful</a:t>
            </a:r>
          </a:p>
          <a:p>
            <a:r>
              <a:rPr lang="en-US" sz="1000" dirty="0"/>
              <a:t>                                                                                                                                                                                       (Sport; Game; Work; Investments; Driving; …)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B41B3C-85DB-AA43-B636-C0C1782EF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326404"/>
            <a:ext cx="3060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3668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 and Human Intelligence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arme 8">
            <a:extLst>
              <a:ext uri="{FF2B5EF4-FFF2-40B4-BE49-F238E27FC236}">
                <a16:creationId xmlns:a16="http://schemas.microsoft.com/office/drawing/2014/main" id="{BD6CEB28-4418-174E-97A4-7A99D4B356BD}"/>
              </a:ext>
            </a:extLst>
          </p:cNvPr>
          <p:cNvSpPr/>
          <p:nvPr/>
        </p:nvSpPr>
        <p:spPr>
          <a:xfrm>
            <a:off x="1862254" y="69004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F5071C4-5272-934D-9A15-8E47CA898D8B}"/>
              </a:ext>
            </a:extLst>
          </p:cNvPr>
          <p:cNvSpPr txBox="1"/>
          <p:nvPr/>
        </p:nvSpPr>
        <p:spPr>
          <a:xfrm>
            <a:off x="2106093" y="598607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fact that </a:t>
            </a:r>
            <a:r>
              <a:rPr lang="en-US" b="1" dirty="0"/>
              <a:t>AI can defeat or outperform a human </a:t>
            </a:r>
            <a:r>
              <a:rPr lang="en-US" dirty="0"/>
              <a:t>does </a:t>
            </a:r>
            <a:r>
              <a:rPr lang="en-US" b="1" dirty="0"/>
              <a:t>not mean ”</a:t>
            </a:r>
            <a:r>
              <a:rPr lang="en-US" b="1" i="1" dirty="0"/>
              <a:t>smarter</a:t>
            </a:r>
            <a:r>
              <a:rPr lang="en-US" b="1" dirty="0"/>
              <a:t>” </a:t>
            </a:r>
          </a:p>
        </p:txBody>
      </p:sp>
      <p:sp>
        <p:nvSpPr>
          <p:cNvPr id="11" name="Larme 10">
            <a:extLst>
              <a:ext uri="{FF2B5EF4-FFF2-40B4-BE49-F238E27FC236}">
                <a16:creationId xmlns:a16="http://schemas.microsoft.com/office/drawing/2014/main" id="{35FD5078-300F-E740-A18B-084812E5C71A}"/>
              </a:ext>
            </a:extLst>
          </p:cNvPr>
          <p:cNvSpPr/>
          <p:nvPr/>
        </p:nvSpPr>
        <p:spPr>
          <a:xfrm>
            <a:off x="1880842" y="114352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AC2860F-D365-FB49-9CEB-BD396CC6DC24}"/>
              </a:ext>
            </a:extLst>
          </p:cNvPr>
          <p:cNvSpPr txBox="1"/>
          <p:nvPr/>
        </p:nvSpPr>
        <p:spPr>
          <a:xfrm>
            <a:off x="2124681" y="1052089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</a:t>
            </a:r>
            <a:r>
              <a:rPr lang="en-US" dirty="0"/>
              <a:t> is implemented through computers, thus it runs </a:t>
            </a:r>
            <a:r>
              <a:rPr lang="en-US" b="1" dirty="0"/>
              <a:t>deterministic algorithms</a:t>
            </a:r>
          </a:p>
        </p:txBody>
      </p:sp>
      <p:graphicFrame>
        <p:nvGraphicFramePr>
          <p:cNvPr id="3" name="Tableau 12">
            <a:extLst>
              <a:ext uri="{FF2B5EF4-FFF2-40B4-BE49-F238E27FC236}">
                <a16:creationId xmlns:a16="http://schemas.microsoft.com/office/drawing/2014/main" id="{C7C2376D-E113-B14D-8B4A-596159F2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641893"/>
              </p:ext>
            </p:extLst>
          </p:nvPr>
        </p:nvGraphicFramePr>
        <p:xfrm>
          <a:off x="2904584" y="1582205"/>
          <a:ext cx="656280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1401">
                  <a:extLst>
                    <a:ext uri="{9D8B030D-6E8A-4147-A177-3AD203B41FA5}">
                      <a16:colId xmlns:a16="http://schemas.microsoft.com/office/drawing/2014/main" val="603545475"/>
                    </a:ext>
                  </a:extLst>
                </a:gridCol>
                <a:gridCol w="3281401">
                  <a:extLst>
                    <a:ext uri="{9D8B030D-6E8A-4147-A177-3AD203B41FA5}">
                      <a16:colId xmlns:a16="http://schemas.microsoft.com/office/drawing/2014/main" val="24101592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63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Brain (memory)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141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Brain (connections)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Machine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739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Brain (memory + connections)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43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Intuition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07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Pseudo-random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99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179598"/>
                  </a:ext>
                </a:extLst>
              </a:tr>
            </a:tbl>
          </a:graphicData>
        </a:graphic>
      </p:graphicFrame>
      <p:pic>
        <p:nvPicPr>
          <p:cNvPr id="1028" name="Picture 4" descr="Développer son intuition - Le Cercle des Gens Bien &amp; Bienveillants">
            <a:extLst>
              <a:ext uri="{FF2B5EF4-FFF2-40B4-BE49-F238E27FC236}">
                <a16:creationId xmlns:a16="http://schemas.microsoft.com/office/drawing/2014/main" id="{A5D141AB-140E-F346-97F8-1F2F7C045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500" y="1576080"/>
            <a:ext cx="2511995" cy="15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arme 14">
            <a:extLst>
              <a:ext uri="{FF2B5EF4-FFF2-40B4-BE49-F238E27FC236}">
                <a16:creationId xmlns:a16="http://schemas.microsoft.com/office/drawing/2014/main" id="{61B90C76-0202-8841-ACE0-9FE046D9773B}"/>
              </a:ext>
            </a:extLst>
          </p:cNvPr>
          <p:cNvSpPr/>
          <p:nvPr/>
        </p:nvSpPr>
        <p:spPr>
          <a:xfrm>
            <a:off x="1862254" y="440959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491D0D-CEFF-694C-9449-15BD5C31D655}"/>
              </a:ext>
            </a:extLst>
          </p:cNvPr>
          <p:cNvSpPr txBox="1"/>
          <p:nvPr/>
        </p:nvSpPr>
        <p:spPr>
          <a:xfrm>
            <a:off x="2106092" y="4318157"/>
            <a:ext cx="1024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 </a:t>
            </a:r>
            <a:r>
              <a:rPr lang="en-US" dirty="0"/>
              <a:t>needs know-how (by design or through learning), while </a:t>
            </a:r>
            <a:r>
              <a:rPr lang="en-US" b="1" dirty="0"/>
              <a:t>Human</a:t>
            </a:r>
            <a:r>
              <a:rPr lang="en-US" dirty="0"/>
              <a:t> might invent (originality)</a:t>
            </a:r>
            <a:endParaRPr lang="en-US" b="1" dirty="0"/>
          </a:p>
        </p:txBody>
      </p:sp>
      <p:sp>
        <p:nvSpPr>
          <p:cNvPr id="17" name="Larme 16">
            <a:extLst>
              <a:ext uri="{FF2B5EF4-FFF2-40B4-BE49-F238E27FC236}">
                <a16:creationId xmlns:a16="http://schemas.microsoft.com/office/drawing/2014/main" id="{C3F43E3B-CB58-7047-A9DF-6D9F5CF45683}"/>
              </a:ext>
            </a:extLst>
          </p:cNvPr>
          <p:cNvSpPr/>
          <p:nvPr/>
        </p:nvSpPr>
        <p:spPr>
          <a:xfrm>
            <a:off x="1869691" y="490768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236AE1-A151-5749-9533-162D945CA62C}"/>
              </a:ext>
            </a:extLst>
          </p:cNvPr>
          <p:cNvSpPr txBox="1"/>
          <p:nvPr/>
        </p:nvSpPr>
        <p:spPr>
          <a:xfrm>
            <a:off x="2113530" y="4816244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the increasingly powerful HPC support to </a:t>
            </a:r>
            <a:r>
              <a:rPr lang="en-US" b="1" dirty="0"/>
              <a:t>AI, </a:t>
            </a:r>
            <a:r>
              <a:rPr lang="en-US" dirty="0"/>
              <a:t>the </a:t>
            </a:r>
            <a:r>
              <a:rPr lang="en-US" b="1" dirty="0"/>
              <a:t>Turing Test </a:t>
            </a:r>
            <a:r>
              <a:rPr lang="en-US" dirty="0"/>
              <a:t>might become harder</a:t>
            </a:r>
          </a:p>
        </p:txBody>
      </p:sp>
      <p:sp>
        <p:nvSpPr>
          <p:cNvPr id="19" name="Larme 18">
            <a:extLst>
              <a:ext uri="{FF2B5EF4-FFF2-40B4-BE49-F238E27FC236}">
                <a16:creationId xmlns:a16="http://schemas.microsoft.com/office/drawing/2014/main" id="{BAE784B2-6B94-DE44-ACE7-379B17F7A8BF}"/>
              </a:ext>
            </a:extLst>
          </p:cNvPr>
          <p:cNvSpPr/>
          <p:nvPr/>
        </p:nvSpPr>
        <p:spPr>
          <a:xfrm>
            <a:off x="1869691" y="545409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6E3503-2F59-514C-8D86-8C0093494AAE}"/>
              </a:ext>
            </a:extLst>
          </p:cNvPr>
          <p:cNvSpPr txBox="1"/>
          <p:nvPr/>
        </p:nvSpPr>
        <p:spPr>
          <a:xfrm>
            <a:off x="2113530" y="5362657"/>
            <a:ext cx="99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 </a:t>
            </a:r>
            <a:r>
              <a:rPr lang="en-US" dirty="0"/>
              <a:t>is made and driven by humans, could we thus imagine it going beyond 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38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36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ECONOMY/FINANCE/BANKING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E78F4E-C110-0B40-89B8-039F41A5CF50}"/>
              </a:ext>
            </a:extLst>
          </p:cNvPr>
          <p:cNvSpPr txBox="1"/>
          <p:nvPr/>
        </p:nvSpPr>
        <p:spPr>
          <a:xfrm>
            <a:off x="3931647" y="4905030"/>
            <a:ext cx="790472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According to research conducted by Autonomous Next</a:t>
            </a:r>
          </a:p>
          <a:p>
            <a:r>
              <a:rPr lang="en-GB" dirty="0"/>
              <a:t>« </a:t>
            </a:r>
            <a:r>
              <a:rPr lang="en-GB" b="1" dirty="0"/>
              <a:t>the aggregate potential cost savings for banks from AI applications </a:t>
            </a:r>
          </a:p>
          <a:p>
            <a:r>
              <a:rPr lang="en-GB" b="1" dirty="0"/>
              <a:t>is estimated at $447 billion by 2023 </a:t>
            </a:r>
            <a:r>
              <a:rPr lang="en-GB" dirty="0"/>
              <a:t>»</a:t>
            </a:r>
          </a:p>
          <a:p>
            <a:r>
              <a:rPr lang="en-GB" sz="1100" dirty="0">
                <a:solidFill>
                  <a:srgbClr val="0070C0"/>
                </a:solidFill>
              </a:rPr>
              <a:t>https://www.ciol.com/artificial-intelligence-every-bank-needs/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55E43B4E-11A3-9845-9849-7024C12EF913}"/>
              </a:ext>
            </a:extLst>
          </p:cNvPr>
          <p:cNvSpPr/>
          <p:nvPr/>
        </p:nvSpPr>
        <p:spPr>
          <a:xfrm>
            <a:off x="1847389" y="109892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1C410F-2093-8D47-BC35-3D4B1FA15EEB}"/>
              </a:ext>
            </a:extLst>
          </p:cNvPr>
          <p:cNvSpPr txBox="1"/>
          <p:nvPr/>
        </p:nvSpPr>
        <p:spPr>
          <a:xfrm>
            <a:off x="2091228" y="1007484"/>
            <a:ext cx="72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Customer Service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build deep and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personal relationships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with customers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0A1A46-841C-D04C-BB25-9F79BEC2F008}"/>
              </a:ext>
            </a:extLst>
          </p:cNvPr>
          <p:cNvSpPr txBox="1"/>
          <p:nvPr/>
        </p:nvSpPr>
        <p:spPr>
          <a:xfrm>
            <a:off x="2070412" y="3601625"/>
            <a:ext cx="691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Chatbots and Other Bots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ubiquity while keeping close to human touch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pic>
        <p:nvPicPr>
          <p:cNvPr id="1026" name="Picture 2" descr="The Future of AI in Banking - IT Peer Network">
            <a:extLst>
              <a:ext uri="{FF2B5EF4-FFF2-40B4-BE49-F238E27FC236}">
                <a16:creationId xmlns:a16="http://schemas.microsoft.com/office/drawing/2014/main" id="{673BC83B-4CBD-0940-9D68-8681D5BF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89" y="4989669"/>
            <a:ext cx="2084258" cy="10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126DC2F-E575-414D-94DD-BCC6E8152F97}"/>
              </a:ext>
            </a:extLst>
          </p:cNvPr>
          <p:cNvGrpSpPr/>
          <p:nvPr/>
        </p:nvGrpSpPr>
        <p:grpSpPr>
          <a:xfrm>
            <a:off x="3200281" y="2808775"/>
            <a:ext cx="5001933" cy="809676"/>
            <a:chOff x="7050174" y="557401"/>
            <a:chExt cx="5001933" cy="809676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7D76BFF-73D0-0342-9678-4576881E8E33}"/>
                </a:ext>
              </a:extLst>
            </p:cNvPr>
            <p:cNvSpPr txBox="1"/>
            <p:nvPr/>
          </p:nvSpPr>
          <p:spPr>
            <a:xfrm>
              <a:off x="7050174" y="636069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(outcome, probability)</a:t>
              </a:r>
            </a:p>
            <a:p>
              <a:r>
                <a:rPr lang="en-US" sz="1000" dirty="0">
                  <a:solidFill>
                    <a:srgbClr val="0070C0"/>
                  </a:solidFill>
                  <a:cs typeface="Arial Narrow" panose="020B0604020202020204" pitchFamily="34" charset="0"/>
                </a:rPr>
                <a:t>(outcome, probability)</a:t>
              </a:r>
            </a:p>
            <a:p>
              <a:pPr>
                <a:lnSpc>
                  <a:spcPts val="400"/>
                </a:lnSpc>
              </a:pPr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 .</a:t>
              </a:r>
            </a:p>
            <a:p>
              <a:pPr>
                <a:lnSpc>
                  <a:spcPts val="400"/>
                </a:lnSpc>
              </a:pPr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 .</a:t>
              </a:r>
            </a:p>
            <a:p>
              <a:pPr>
                <a:lnSpc>
                  <a:spcPts val="400"/>
                </a:lnSpc>
              </a:pPr>
              <a:r>
                <a:rPr lang="en-US" sz="1000" dirty="0">
                  <a:solidFill>
                    <a:srgbClr val="0070C0"/>
                  </a:solidFill>
                  <a:latin typeface="+mj-lt"/>
                  <a:cs typeface="Arial Narrow" panose="020B0604020202020204" pitchFamily="34" charset="0"/>
                </a:rPr>
                <a:t> .</a:t>
              </a:r>
              <a:r>
                <a:rPr lang="en-US" sz="1000" dirty="0">
                  <a:solidFill>
                    <a:srgbClr val="0070C0"/>
                  </a:solidFill>
                  <a:cs typeface="Arial Narrow" panose="020B0604020202020204" pitchFamily="34" charset="0"/>
                </a:rPr>
                <a:t> </a:t>
              </a:r>
            </a:p>
            <a:p>
              <a:r>
                <a:rPr lang="en-US" sz="1000" dirty="0">
                  <a:solidFill>
                    <a:srgbClr val="0070C0"/>
                  </a:solidFill>
                  <a:cs typeface="Arial Narrow" panose="020B0604020202020204" pitchFamily="34" charset="0"/>
                </a:rPr>
                <a:t>(outcome, probability)</a:t>
              </a:r>
            </a:p>
          </p:txBody>
        </p:sp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136EF22A-8EFA-8046-8F6F-B9CD528B27D4}"/>
                </a:ext>
              </a:extLst>
            </p:cNvPr>
            <p:cNvSpPr/>
            <p:nvPr/>
          </p:nvSpPr>
          <p:spPr>
            <a:xfrm>
              <a:off x="8640674" y="752235"/>
              <a:ext cx="391814" cy="4314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ow AI-Powered Banking Solutions Help with Investment Decisions?">
              <a:extLst>
                <a:ext uri="{FF2B5EF4-FFF2-40B4-BE49-F238E27FC236}">
                  <a16:creationId xmlns:a16="http://schemas.microsoft.com/office/drawing/2014/main" id="{7C550A7D-70D4-E14C-B22D-1A9A5949D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504" y="557401"/>
              <a:ext cx="1441031" cy="80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lèche vers la droite 16">
              <a:extLst>
                <a:ext uri="{FF2B5EF4-FFF2-40B4-BE49-F238E27FC236}">
                  <a16:creationId xmlns:a16="http://schemas.microsoft.com/office/drawing/2014/main" id="{2C706EC7-0BDC-5F4E-BA4B-19F36E255447}"/>
                </a:ext>
              </a:extLst>
            </p:cNvPr>
            <p:cNvSpPr/>
            <p:nvPr/>
          </p:nvSpPr>
          <p:spPr>
            <a:xfrm>
              <a:off x="10690315" y="746534"/>
              <a:ext cx="391814" cy="4314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164FBC-2B18-E849-9B20-F2205C94EC5B}"/>
                </a:ext>
              </a:extLst>
            </p:cNvPr>
            <p:cNvSpPr txBox="1"/>
            <p:nvPr/>
          </p:nvSpPr>
          <p:spPr>
            <a:xfrm>
              <a:off x="11033880" y="807650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DECISION</a:t>
              </a:r>
            </a:p>
          </p:txBody>
        </p:sp>
      </p:grpSp>
      <p:sp>
        <p:nvSpPr>
          <p:cNvPr id="19" name="Larme 18">
            <a:extLst>
              <a:ext uri="{FF2B5EF4-FFF2-40B4-BE49-F238E27FC236}">
                <a16:creationId xmlns:a16="http://schemas.microsoft.com/office/drawing/2014/main" id="{FE4ECB89-9BDE-3C4D-9F0C-7DD0F6B4068E}"/>
              </a:ext>
            </a:extLst>
          </p:cNvPr>
          <p:cNvSpPr/>
          <p:nvPr/>
        </p:nvSpPr>
        <p:spPr>
          <a:xfrm>
            <a:off x="1832523" y="154125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B81EB98-E1B7-094C-AD3B-042888637A2F}"/>
              </a:ext>
            </a:extLst>
          </p:cNvPr>
          <p:cNvSpPr txBox="1"/>
          <p:nvPr/>
        </p:nvSpPr>
        <p:spPr>
          <a:xfrm>
            <a:off x="2076361" y="1449817"/>
            <a:ext cx="91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Security and Fraud Detection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detect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fraudulent activities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seen as abnormal behaviours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21" name="Larme 20">
            <a:extLst>
              <a:ext uri="{FF2B5EF4-FFF2-40B4-BE49-F238E27FC236}">
                <a16:creationId xmlns:a16="http://schemas.microsoft.com/office/drawing/2014/main" id="{8143C8D9-C681-794B-A467-3AFB919F34E2}"/>
              </a:ext>
            </a:extLst>
          </p:cNvPr>
          <p:cNvSpPr/>
          <p:nvPr/>
        </p:nvSpPr>
        <p:spPr>
          <a:xfrm>
            <a:off x="1821123" y="198315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F46C69-0DAE-0140-9BD0-0BC6C3C3B491}"/>
              </a:ext>
            </a:extLst>
          </p:cNvPr>
          <p:cNvSpPr txBox="1"/>
          <p:nvPr/>
        </p:nvSpPr>
        <p:spPr>
          <a:xfrm>
            <a:off x="2064961" y="1891710"/>
            <a:ext cx="91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Mobile Banking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with 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AI-based only interaction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online banking can offer a round-the-clock service</a:t>
            </a:r>
            <a:endParaRPr lang="en-GB" dirty="0"/>
          </a:p>
        </p:txBody>
      </p:sp>
      <p:sp>
        <p:nvSpPr>
          <p:cNvPr id="23" name="Larme 22">
            <a:extLst>
              <a:ext uri="{FF2B5EF4-FFF2-40B4-BE49-F238E27FC236}">
                <a16:creationId xmlns:a16="http://schemas.microsoft.com/office/drawing/2014/main" id="{87EB46CE-E3C0-B740-B187-5FD01D62A029}"/>
              </a:ext>
            </a:extLst>
          </p:cNvPr>
          <p:cNvSpPr/>
          <p:nvPr/>
        </p:nvSpPr>
        <p:spPr>
          <a:xfrm>
            <a:off x="1795105" y="248123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4FE977-3BA7-7D46-B8FF-C022F97AF122}"/>
              </a:ext>
            </a:extLst>
          </p:cNvPr>
          <p:cNvSpPr txBox="1"/>
          <p:nvPr/>
        </p:nvSpPr>
        <p:spPr>
          <a:xfrm>
            <a:off x="2038943" y="2389799"/>
            <a:ext cx="918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Algorithmic Trading and Risk Management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large-scale prediction and decision making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26" name="Larme 25">
            <a:extLst>
              <a:ext uri="{FF2B5EF4-FFF2-40B4-BE49-F238E27FC236}">
                <a16:creationId xmlns:a16="http://schemas.microsoft.com/office/drawing/2014/main" id="{322FEB3B-3DB5-BC48-BEAA-A2E7F5D0C093}"/>
              </a:ext>
            </a:extLst>
          </p:cNvPr>
          <p:cNvSpPr/>
          <p:nvPr/>
        </p:nvSpPr>
        <p:spPr>
          <a:xfrm>
            <a:off x="1819393" y="3693609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3FD377-18EA-3F43-A37E-279F1748407D}"/>
              </a:ext>
            </a:extLst>
          </p:cNvPr>
          <p:cNvSpPr txBox="1"/>
          <p:nvPr/>
        </p:nvSpPr>
        <p:spPr>
          <a:xfrm>
            <a:off x="2494401" y="4102446"/>
            <a:ext cx="824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52% of financial services industry are investing in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72% of business decision makers believe that AI will be the business advantage of the future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7BF0967-2448-DB4C-8D60-52FBEACCC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196" y="3696376"/>
            <a:ext cx="1448436" cy="7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MONITORING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E817BF-AB9E-B241-8D33-761E056F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77" y="1297661"/>
            <a:ext cx="2770475" cy="16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arme 8">
            <a:extLst>
              <a:ext uri="{FF2B5EF4-FFF2-40B4-BE49-F238E27FC236}">
                <a16:creationId xmlns:a16="http://schemas.microsoft.com/office/drawing/2014/main" id="{4DDA63E3-411A-4F4B-B9A2-F7D3FF68D83A}"/>
              </a:ext>
            </a:extLst>
          </p:cNvPr>
          <p:cNvSpPr/>
          <p:nvPr/>
        </p:nvSpPr>
        <p:spPr>
          <a:xfrm>
            <a:off x="1847389" y="92050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C51EF8-DC5E-2F44-A6BE-79EE606B5FC8}"/>
              </a:ext>
            </a:extLst>
          </p:cNvPr>
          <p:cNvSpPr txBox="1"/>
          <p:nvPr/>
        </p:nvSpPr>
        <p:spPr>
          <a:xfrm>
            <a:off x="2091228" y="829068"/>
            <a:ext cx="722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Autonomous Driving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get the driving process managed by 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28" name="Picture 4" descr="Les véhicules autonomes - Knauf Automotive">
            <a:extLst>
              <a:ext uri="{FF2B5EF4-FFF2-40B4-BE49-F238E27FC236}">
                <a16:creationId xmlns:a16="http://schemas.microsoft.com/office/drawing/2014/main" id="{811687CC-42AE-954B-ACC7-8579051C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10" y="1301292"/>
            <a:ext cx="2680010" cy="16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1237F4-6121-1943-9256-2876EE2ED699}"/>
              </a:ext>
            </a:extLst>
          </p:cNvPr>
          <p:cNvGrpSpPr/>
          <p:nvPr/>
        </p:nvGrpSpPr>
        <p:grpSpPr>
          <a:xfrm>
            <a:off x="6703827" y="495238"/>
            <a:ext cx="5561202" cy="369332"/>
            <a:chOff x="2921621" y="2960656"/>
            <a:chExt cx="5561202" cy="36933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BAD1E71-4017-4946-8C35-20C21092224A}"/>
                </a:ext>
              </a:extLst>
            </p:cNvPr>
            <p:cNvSpPr txBox="1"/>
            <p:nvPr/>
          </p:nvSpPr>
          <p:spPr>
            <a:xfrm>
              <a:off x="2921621" y="2960656"/>
              <a:ext cx="556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Sensing            Identification + Algorithm           Decision / Action</a:t>
              </a:r>
            </a:p>
          </p:txBody>
        </p:sp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E05A5380-369A-7841-8E31-B566593A72E5}"/>
                </a:ext>
              </a:extLst>
            </p:cNvPr>
            <p:cNvSpPr/>
            <p:nvPr/>
          </p:nvSpPr>
          <p:spPr>
            <a:xfrm>
              <a:off x="3847174" y="3033138"/>
              <a:ext cx="334537" cy="2633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èche vers la droite 13">
              <a:extLst>
                <a:ext uri="{FF2B5EF4-FFF2-40B4-BE49-F238E27FC236}">
                  <a16:creationId xmlns:a16="http://schemas.microsoft.com/office/drawing/2014/main" id="{7E3C2AA3-F764-764B-959B-FB968DCF4D5C}"/>
                </a:ext>
              </a:extLst>
            </p:cNvPr>
            <p:cNvSpPr/>
            <p:nvPr/>
          </p:nvSpPr>
          <p:spPr>
            <a:xfrm>
              <a:off x="6482578" y="3029677"/>
              <a:ext cx="334537" cy="2633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Larme 14">
            <a:extLst>
              <a:ext uri="{FF2B5EF4-FFF2-40B4-BE49-F238E27FC236}">
                <a16:creationId xmlns:a16="http://schemas.microsoft.com/office/drawing/2014/main" id="{7E3F3B49-4EB0-AF46-81F3-081358AAC4DB}"/>
              </a:ext>
            </a:extLst>
          </p:cNvPr>
          <p:cNvSpPr/>
          <p:nvPr/>
        </p:nvSpPr>
        <p:spPr>
          <a:xfrm>
            <a:off x="1862254" y="309186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49D0D7-C7CF-E24F-9B57-8143C1232A7A}"/>
              </a:ext>
            </a:extLst>
          </p:cNvPr>
          <p:cNvSpPr txBox="1"/>
          <p:nvPr/>
        </p:nvSpPr>
        <p:spPr>
          <a:xfrm>
            <a:off x="2106093" y="3000427"/>
            <a:ext cx="785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Autonomous Surveillance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get the surveillance process managed by 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30" name="Picture 6" descr="Autonomous Surveillance Drone | Dronesonen">
            <a:extLst>
              <a:ext uri="{FF2B5EF4-FFF2-40B4-BE49-F238E27FC236}">
                <a16:creationId xmlns:a16="http://schemas.microsoft.com/office/drawing/2014/main" id="{1221E658-D0F7-9848-9F04-96DDF508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03" y="3362968"/>
            <a:ext cx="20066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utonomous Robot Police Cars Are Patrolling—Where Else?—Dubai">
            <a:extLst>
              <a:ext uri="{FF2B5EF4-FFF2-40B4-BE49-F238E27FC236}">
                <a16:creationId xmlns:a16="http://schemas.microsoft.com/office/drawing/2014/main" id="{14632B6B-B0F8-9545-897F-3E6E75CC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78" y="3332513"/>
            <a:ext cx="1623496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298D25-3639-3642-8FB9-8A9083A8CD18}"/>
              </a:ext>
            </a:extLst>
          </p:cNvPr>
          <p:cNvSpPr txBox="1"/>
          <p:nvPr/>
        </p:nvSpPr>
        <p:spPr>
          <a:xfrm>
            <a:off x="4375862" y="4081348"/>
            <a:ext cx="2100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Security Vehicle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FBB4655-FEB8-2142-BF76-B6FED084F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262" y="3339340"/>
            <a:ext cx="1112395" cy="81174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C8B76C7-837F-B945-B4EA-662087A92F8C}"/>
              </a:ext>
            </a:extLst>
          </p:cNvPr>
          <p:cNvSpPr txBox="1"/>
          <p:nvPr/>
        </p:nvSpPr>
        <p:spPr>
          <a:xfrm>
            <a:off x="6390515" y="4077634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Surveillance Robot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0A1CC2E-DD9D-4F48-896E-949B5A8F0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883" y="3061047"/>
            <a:ext cx="2911223" cy="108705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A652854-8E7A-B34E-856C-B26D361488D8}"/>
              </a:ext>
            </a:extLst>
          </p:cNvPr>
          <p:cNvSpPr txBox="1"/>
          <p:nvPr/>
        </p:nvSpPr>
        <p:spPr>
          <a:xfrm>
            <a:off x="9550839" y="4077633"/>
            <a:ext cx="193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Security Boat</a:t>
            </a:r>
          </a:p>
        </p:txBody>
      </p:sp>
      <p:sp>
        <p:nvSpPr>
          <p:cNvPr id="28" name="Larme 27">
            <a:extLst>
              <a:ext uri="{FF2B5EF4-FFF2-40B4-BE49-F238E27FC236}">
                <a16:creationId xmlns:a16="http://schemas.microsoft.com/office/drawing/2014/main" id="{FB2AEABC-1B35-DD4F-9D29-636D11208652}"/>
              </a:ext>
            </a:extLst>
          </p:cNvPr>
          <p:cNvSpPr/>
          <p:nvPr/>
        </p:nvSpPr>
        <p:spPr>
          <a:xfrm>
            <a:off x="1869690" y="4582415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890EA8C-76A2-3D47-9138-CFC83F62AB90}"/>
              </a:ext>
            </a:extLst>
          </p:cNvPr>
          <p:cNvSpPr txBox="1"/>
          <p:nvPr/>
        </p:nvSpPr>
        <p:spPr>
          <a:xfrm>
            <a:off x="2113529" y="4490975"/>
            <a:ext cx="785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Autonomous Transportation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get the process process managed by 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036" name="Picture 12" descr="Embraer makes first test with autonomous aircraft - Airway">
            <a:extLst>
              <a:ext uri="{FF2B5EF4-FFF2-40B4-BE49-F238E27FC236}">
                <a16:creationId xmlns:a16="http://schemas.microsoft.com/office/drawing/2014/main" id="{D389C862-CD25-FE4F-944D-F4FD2096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60" y="4890575"/>
            <a:ext cx="1548844" cy="103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437DEAB-C527-8543-A259-66EB50B3FA66}"/>
              </a:ext>
            </a:extLst>
          </p:cNvPr>
          <p:cNvSpPr txBox="1"/>
          <p:nvPr/>
        </p:nvSpPr>
        <p:spPr>
          <a:xfrm>
            <a:off x="2113529" y="5863743"/>
            <a:ext cx="2220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Aircraft (Embraer)</a:t>
            </a:r>
          </a:p>
        </p:txBody>
      </p:sp>
      <p:pic>
        <p:nvPicPr>
          <p:cNvPr id="1040" name="Picture 16" descr="Autonomous shuttles in Switzerland">
            <a:extLst>
              <a:ext uri="{FF2B5EF4-FFF2-40B4-BE49-F238E27FC236}">
                <a16:creationId xmlns:a16="http://schemas.microsoft.com/office/drawing/2014/main" id="{91F13CA9-722F-6A4C-A23F-61918A38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93" y="4872296"/>
            <a:ext cx="1849428" cy="10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5A06ED3-AFDC-E341-89E4-962119D1FE8E}"/>
              </a:ext>
            </a:extLst>
          </p:cNvPr>
          <p:cNvSpPr txBox="1"/>
          <p:nvPr/>
        </p:nvSpPr>
        <p:spPr>
          <a:xfrm>
            <a:off x="4440414" y="5848875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Shuttle</a:t>
            </a:r>
          </a:p>
        </p:txBody>
      </p:sp>
      <p:pic>
        <p:nvPicPr>
          <p:cNvPr id="1042" name="Picture 18" descr="Autonomous on-demand buses underway in the streets of Europe | News |  CORDIS | European Commission">
            <a:extLst>
              <a:ext uri="{FF2B5EF4-FFF2-40B4-BE49-F238E27FC236}">
                <a16:creationId xmlns:a16="http://schemas.microsoft.com/office/drawing/2014/main" id="{C3F26D96-49FC-F649-9FF5-A90F5E2C4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04" y="4860294"/>
            <a:ext cx="1394901" cy="10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2630B6BD-7E99-604B-8694-E9C5D782DB2F}"/>
              </a:ext>
            </a:extLst>
          </p:cNvPr>
          <p:cNvSpPr txBox="1"/>
          <p:nvPr/>
        </p:nvSpPr>
        <p:spPr>
          <a:xfrm>
            <a:off x="6432760" y="5845160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Bus</a:t>
            </a:r>
          </a:p>
        </p:txBody>
      </p:sp>
      <p:pic>
        <p:nvPicPr>
          <p:cNvPr id="1044" name="Picture 20" descr="Waymo One: Google launches autonomous taxi service">
            <a:extLst>
              <a:ext uri="{FF2B5EF4-FFF2-40B4-BE49-F238E27FC236}">
                <a16:creationId xmlns:a16="http://schemas.microsoft.com/office/drawing/2014/main" id="{7E87C0B2-F8F7-4B48-94F5-B68DD8FE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57" y="4890359"/>
            <a:ext cx="1824725" cy="10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EEAC73DA-D738-5643-8468-E913A85A7093}"/>
              </a:ext>
            </a:extLst>
          </p:cNvPr>
          <p:cNvSpPr txBox="1"/>
          <p:nvPr/>
        </p:nvSpPr>
        <p:spPr>
          <a:xfrm>
            <a:off x="8246693" y="5852597"/>
            <a:ext cx="1311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Taxi</a:t>
            </a:r>
          </a:p>
        </p:txBody>
      </p:sp>
      <p:pic>
        <p:nvPicPr>
          <p:cNvPr id="1046" name="Picture 22" descr="This autonomous ambulance uses a drone to clear way in crowded cities! |  Yanko Design">
            <a:extLst>
              <a:ext uri="{FF2B5EF4-FFF2-40B4-BE49-F238E27FC236}">
                <a16:creationId xmlns:a16="http://schemas.microsoft.com/office/drawing/2014/main" id="{E8073CDA-D299-9949-982C-F412A9B2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586" y="4885474"/>
            <a:ext cx="1549067" cy="10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DB46434C-AF7F-D04E-849B-B2A8207C3129}"/>
              </a:ext>
            </a:extLst>
          </p:cNvPr>
          <p:cNvSpPr txBox="1"/>
          <p:nvPr/>
        </p:nvSpPr>
        <p:spPr>
          <a:xfrm>
            <a:off x="10039112" y="5856263"/>
            <a:ext cx="1781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Autonomous Ambulance</a:t>
            </a:r>
          </a:p>
        </p:txBody>
      </p:sp>
    </p:spTree>
    <p:extLst>
      <p:ext uri="{BB962C8B-B14F-4D97-AF65-F5344CB8AC3E}">
        <p14:creationId xmlns:p14="http://schemas.microsoft.com/office/powerpoint/2010/main" val="23782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6" grpId="0"/>
      <p:bldP spid="12" grpId="0"/>
      <p:bldP spid="23" grpId="0"/>
      <p:bldP spid="26" grpId="0"/>
      <p:bldP spid="28" grpId="0" animBg="1"/>
      <p:bldP spid="29" grpId="0"/>
      <p:bldP spid="32" grpId="0"/>
      <p:bldP spid="34" grpId="0"/>
      <p:bldP spid="36" grpId="0"/>
      <p:bldP spid="38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ow AI &amp; Haptics Will Revolutionize VR Gaming">
            <a:extLst>
              <a:ext uri="{FF2B5EF4-FFF2-40B4-BE49-F238E27FC236}">
                <a16:creationId xmlns:a16="http://schemas.microsoft.com/office/drawing/2014/main" id="{43B97079-135A-E045-9299-9890F4F37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39" y="1454389"/>
            <a:ext cx="2478428" cy="11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GAMING</a:t>
            </a:r>
          </a:p>
        </p:txBody>
      </p:sp>
      <p:sp>
        <p:nvSpPr>
          <p:cNvPr id="7" name="Larme 6">
            <a:extLst>
              <a:ext uri="{FF2B5EF4-FFF2-40B4-BE49-F238E27FC236}">
                <a16:creationId xmlns:a16="http://schemas.microsoft.com/office/drawing/2014/main" id="{F82DD115-194C-5F42-B4D0-50675A7B66B5}"/>
              </a:ext>
            </a:extLst>
          </p:cNvPr>
          <p:cNvSpPr/>
          <p:nvPr/>
        </p:nvSpPr>
        <p:spPr>
          <a:xfrm>
            <a:off x="1847389" y="109892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3D1569-54DC-284D-A90C-92BF35BBA0A7}"/>
              </a:ext>
            </a:extLst>
          </p:cNvPr>
          <p:cNvSpPr txBox="1"/>
          <p:nvPr/>
        </p:nvSpPr>
        <p:spPr>
          <a:xfrm>
            <a:off x="2091228" y="1007484"/>
            <a:ext cx="99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AI</a:t>
            </a:r>
            <a:r>
              <a:rPr lang="en-GB" dirty="0"/>
              <a:t> is now pervasive in gaming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as a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full machine player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 as a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human player assistant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Larme 9">
            <a:extLst>
              <a:ext uri="{FF2B5EF4-FFF2-40B4-BE49-F238E27FC236}">
                <a16:creationId xmlns:a16="http://schemas.microsoft.com/office/drawing/2014/main" id="{8EECCBA0-3D75-5A46-8545-CA3AD0DBFE78}"/>
              </a:ext>
            </a:extLst>
          </p:cNvPr>
          <p:cNvSpPr/>
          <p:nvPr/>
        </p:nvSpPr>
        <p:spPr>
          <a:xfrm>
            <a:off x="1832523" y="3046668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68DFEC-7C06-6A4D-A8C2-01CAAEE71FFD}"/>
              </a:ext>
            </a:extLst>
          </p:cNvPr>
          <p:cNvSpPr txBox="1"/>
          <p:nvPr/>
        </p:nvSpPr>
        <p:spPr>
          <a:xfrm>
            <a:off x="2076361" y="2955228"/>
            <a:ext cx="990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Gaming is getting </a:t>
            </a:r>
            <a:r>
              <a:rPr lang="en-GB" b="1" dirty="0"/>
              <a:t>more and more realistic</a:t>
            </a: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video games are getting smarter and more creative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12" name="Larme 11">
            <a:extLst>
              <a:ext uri="{FF2B5EF4-FFF2-40B4-BE49-F238E27FC236}">
                <a16:creationId xmlns:a16="http://schemas.microsoft.com/office/drawing/2014/main" id="{3D0F73FF-C333-754D-9108-8B9CD6FD3ED5}"/>
              </a:ext>
            </a:extLst>
          </p:cNvPr>
          <p:cNvSpPr/>
          <p:nvPr/>
        </p:nvSpPr>
        <p:spPr>
          <a:xfrm>
            <a:off x="1821123" y="3555467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82A8E3-D6D7-7447-95C0-D18B2A280987}"/>
              </a:ext>
            </a:extLst>
          </p:cNvPr>
          <p:cNvSpPr txBox="1"/>
          <p:nvPr/>
        </p:nvSpPr>
        <p:spPr>
          <a:xfrm>
            <a:off x="2064961" y="3464027"/>
            <a:ext cx="91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high-precision design, </a:t>
            </a:r>
            <a:r>
              <a:rPr lang="en-GB" b="1" dirty="0"/>
              <a:t>AI-based gaming </a:t>
            </a:r>
            <a:r>
              <a:rPr lang="en-GB" dirty="0"/>
              <a:t>can even be used for </a:t>
            </a:r>
            <a:r>
              <a:rPr lang="en-GB" b="1" dirty="0"/>
              <a:t>general purpose assistance</a:t>
            </a: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disabled people, specialized education, patients daily assistance, …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sp>
        <p:nvSpPr>
          <p:cNvPr id="14" name="Larme 13">
            <a:extLst>
              <a:ext uri="{FF2B5EF4-FFF2-40B4-BE49-F238E27FC236}">
                <a16:creationId xmlns:a16="http://schemas.microsoft.com/office/drawing/2014/main" id="{57107E48-EF82-BE4B-BCD0-1F796FCD4208}"/>
              </a:ext>
            </a:extLst>
          </p:cNvPr>
          <p:cNvSpPr/>
          <p:nvPr/>
        </p:nvSpPr>
        <p:spPr>
          <a:xfrm>
            <a:off x="1795105" y="427658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8BCC68-ACAC-5542-9986-6F76FD92F52C}"/>
              </a:ext>
            </a:extLst>
          </p:cNvPr>
          <p:cNvSpPr txBox="1"/>
          <p:nvPr/>
        </p:nvSpPr>
        <p:spPr>
          <a:xfrm>
            <a:off x="2038943" y="4185140"/>
            <a:ext cx="91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AI-based games can </a:t>
            </a:r>
            <a:r>
              <a:rPr lang="en-GB" b="1" dirty="0"/>
              <a:t>adapt from the player behaviour and records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interaction thus becomes incremental and more consistent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  <p:pic>
        <p:nvPicPr>
          <p:cNvPr id="2050" name="Picture 2" descr="AI Algorithms for Gaming">
            <a:extLst>
              <a:ext uri="{FF2B5EF4-FFF2-40B4-BE49-F238E27FC236}">
                <a16:creationId xmlns:a16="http://schemas.microsoft.com/office/drawing/2014/main" id="{DEBC31B7-6C3A-7B43-9105-A9222DD76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89" y="1422459"/>
            <a:ext cx="2144751" cy="12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I for game developers: 7 ways AI take gaming the next level | Packt Hub">
            <a:extLst>
              <a:ext uri="{FF2B5EF4-FFF2-40B4-BE49-F238E27FC236}">
                <a16:creationId xmlns:a16="http://schemas.microsoft.com/office/drawing/2014/main" id="{AF264D86-DFD3-164C-9913-865E4386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60" y="1422460"/>
            <a:ext cx="1812929" cy="12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rtificial Intelligence and Gaming - dClassifields">
            <a:extLst>
              <a:ext uri="{FF2B5EF4-FFF2-40B4-BE49-F238E27FC236}">
                <a16:creationId xmlns:a16="http://schemas.microsoft.com/office/drawing/2014/main" id="{6D44F8A4-78B5-9A4F-9BAA-9AF9F81B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09" y="1383675"/>
            <a:ext cx="1871735" cy="13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cheter FIFA 21 Origin">
            <a:extLst>
              <a:ext uri="{FF2B5EF4-FFF2-40B4-BE49-F238E27FC236}">
                <a16:creationId xmlns:a16="http://schemas.microsoft.com/office/drawing/2014/main" id="{FA749CE6-BCC7-C945-B3D0-E4D65FBA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013" y="1559841"/>
            <a:ext cx="1905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DE1335-2616-F241-8D09-51FB0746E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5032" y="1193943"/>
            <a:ext cx="533400" cy="342900"/>
          </a:xfrm>
          <a:prstGeom prst="rect">
            <a:avLst/>
          </a:prstGeom>
        </p:spPr>
      </p:pic>
      <p:sp>
        <p:nvSpPr>
          <p:cNvPr id="23" name="Larme 22">
            <a:extLst>
              <a:ext uri="{FF2B5EF4-FFF2-40B4-BE49-F238E27FC236}">
                <a16:creationId xmlns:a16="http://schemas.microsoft.com/office/drawing/2014/main" id="{3B871526-BC66-A642-93F6-C29C0D6A5C77}"/>
              </a:ext>
            </a:extLst>
          </p:cNvPr>
          <p:cNvSpPr/>
          <p:nvPr/>
        </p:nvSpPr>
        <p:spPr>
          <a:xfrm>
            <a:off x="1757935" y="5075750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3F1638-9B57-A646-A014-1FF91C0E38A0}"/>
              </a:ext>
            </a:extLst>
          </p:cNvPr>
          <p:cNvSpPr txBox="1"/>
          <p:nvPr/>
        </p:nvSpPr>
        <p:spPr>
          <a:xfrm>
            <a:off x="2001773" y="4984310"/>
            <a:ext cx="918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Coupled with virtual or augmented reality, AI-based games </a:t>
            </a:r>
            <a:r>
              <a:rPr lang="en-GB" b="1" dirty="0"/>
              <a:t>close the gap </a:t>
            </a:r>
            <a:r>
              <a:rPr lang="en-GB" dirty="0"/>
              <a:t>between </a:t>
            </a:r>
            <a:r>
              <a:rPr lang="en-GB" b="1" dirty="0"/>
              <a:t>pure fiction </a:t>
            </a:r>
            <a:r>
              <a:rPr lang="en-GB" dirty="0"/>
              <a:t>and </a:t>
            </a:r>
            <a:r>
              <a:rPr lang="en-GB" b="1" dirty="0"/>
              <a:t>reality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gamer might feel that he is having a real-life experience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9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1D622F5-47C1-6E4C-B58E-C13D8B7C5325}"/>
              </a:ext>
            </a:extLst>
          </p:cNvPr>
          <p:cNvCxnSpPr>
            <a:cxnSpLocks/>
          </p:cNvCxnSpPr>
          <p:nvPr/>
        </p:nvCxnSpPr>
        <p:spPr>
          <a:xfrm>
            <a:off x="1143000" y="6161314"/>
            <a:ext cx="11049000" cy="0"/>
          </a:xfrm>
          <a:prstGeom prst="line">
            <a:avLst/>
          </a:prstGeom>
          <a:ln w="44450" cmpd="thickThin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>
            <a:extLst>
              <a:ext uri="{FF2B5EF4-FFF2-40B4-BE49-F238E27FC236}">
                <a16:creationId xmlns:a16="http://schemas.microsoft.com/office/drawing/2014/main" id="{918E000A-7195-9D45-8CB2-7FE6E484D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914" y="6115318"/>
            <a:ext cx="10647086" cy="92842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Performance Artificial Intelligence</a:t>
            </a:r>
          </a:p>
          <a:p>
            <a:pPr>
              <a:spcBef>
                <a:spcPts val="0"/>
              </a:spcBef>
            </a:pPr>
            <a:r>
              <a:rPr lang="fr-FR" sz="2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 Escola Regional de Alto Desempenho do Rio de Janeiro (ERAD-RJ 2020) – UFRRJ (Brazil)</a:t>
            </a:r>
          </a:p>
          <a:p>
            <a:endParaRPr lang="en-US" sz="4500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DBE82D-2ACD-9342-8978-441710529254}"/>
              </a:ext>
            </a:extLst>
          </p:cNvPr>
          <p:cNvSpPr txBox="1"/>
          <p:nvPr/>
        </p:nvSpPr>
        <p:spPr>
          <a:xfrm>
            <a:off x="1761893" y="44609"/>
            <a:ext cx="463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 Performance AI Applications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59F33C2-EF73-0041-90C3-7DD10147379E}"/>
              </a:ext>
            </a:extLst>
          </p:cNvPr>
          <p:cNvCxnSpPr/>
          <p:nvPr/>
        </p:nvCxnSpPr>
        <p:spPr>
          <a:xfrm>
            <a:off x="1862254" y="506274"/>
            <a:ext cx="10329746" cy="0"/>
          </a:xfrm>
          <a:prstGeom prst="line">
            <a:avLst/>
          </a:prstGeom>
          <a:ln w="22225" cmpd="dbl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E16EEDE-67F9-B54A-8FA5-2F6CD9A4664C}"/>
              </a:ext>
            </a:extLst>
          </p:cNvPr>
          <p:cNvSpPr txBox="1"/>
          <p:nvPr/>
        </p:nvSpPr>
        <p:spPr>
          <a:xfrm>
            <a:off x="1750744" y="51295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INTERACTION &amp; SERVICES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8354B679-2119-2143-B863-40248E9852C4}"/>
              </a:ext>
            </a:extLst>
          </p:cNvPr>
          <p:cNvSpPr/>
          <p:nvPr/>
        </p:nvSpPr>
        <p:spPr>
          <a:xfrm>
            <a:off x="1847389" y="97626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8714B8-14F2-3040-ACBE-C71B4A971998}"/>
              </a:ext>
            </a:extLst>
          </p:cNvPr>
          <p:cNvSpPr txBox="1"/>
          <p:nvPr/>
        </p:nvSpPr>
        <p:spPr>
          <a:xfrm>
            <a:off x="2091228" y="884823"/>
            <a:ext cx="910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Customer Service/support with AI Chatbots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expected to be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real-time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realistic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11C96C-4403-6542-983E-422D2B783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470" y="1300151"/>
            <a:ext cx="4039871" cy="2071203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04C0845-45EE-6C42-977F-85F51A34DF59}"/>
              </a:ext>
            </a:extLst>
          </p:cNvPr>
          <p:cNvSpPr/>
          <p:nvPr/>
        </p:nvSpPr>
        <p:spPr>
          <a:xfrm>
            <a:off x="1750744" y="3498583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3BAD92-236F-874E-954B-120EF869AB53}"/>
              </a:ext>
            </a:extLst>
          </p:cNvPr>
          <p:cNvSpPr txBox="1"/>
          <p:nvPr/>
        </p:nvSpPr>
        <p:spPr>
          <a:xfrm>
            <a:off x="1994583" y="3407143"/>
            <a:ext cx="910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Emotional AI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emotion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is an important user input that needs to be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identified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taken into account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828F6E-1901-A146-A5F2-277C594B5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64" y="3812264"/>
            <a:ext cx="3459523" cy="150705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A0E5B57-BA27-224E-B649-A59644AC8EA6}"/>
              </a:ext>
            </a:extLst>
          </p:cNvPr>
          <p:cNvSpPr txBox="1"/>
          <p:nvPr/>
        </p:nvSpPr>
        <p:spPr>
          <a:xfrm>
            <a:off x="6400801" y="3732757"/>
            <a:ext cx="42274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emotion can be sensed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Facial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Voice intonation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Language characteristic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Specific behavior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FE9052-3C9E-B048-98E5-6B730AE42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159" y="4555271"/>
            <a:ext cx="558695" cy="5940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4D2F49-F574-A043-AF92-CAAD1A0BD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0970" y="4544387"/>
            <a:ext cx="594055" cy="594055"/>
          </a:xfrm>
          <a:prstGeom prst="rect">
            <a:avLst/>
          </a:prstGeom>
        </p:spPr>
      </p:pic>
      <p:sp>
        <p:nvSpPr>
          <p:cNvPr id="21" name="Bulle ronde 20">
            <a:extLst>
              <a:ext uri="{FF2B5EF4-FFF2-40B4-BE49-F238E27FC236}">
                <a16:creationId xmlns:a16="http://schemas.microsoft.com/office/drawing/2014/main" id="{8DE0B481-74FC-2B45-BADF-9AA08BA64BD3}"/>
              </a:ext>
            </a:extLst>
          </p:cNvPr>
          <p:cNvSpPr/>
          <p:nvPr/>
        </p:nvSpPr>
        <p:spPr>
          <a:xfrm>
            <a:off x="9121698" y="4079787"/>
            <a:ext cx="1284812" cy="369332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My God ,</a:t>
            </a:r>
          </a:p>
        </p:txBody>
      </p:sp>
      <p:sp>
        <p:nvSpPr>
          <p:cNvPr id="26" name="Bulle ronde 25">
            <a:extLst>
              <a:ext uri="{FF2B5EF4-FFF2-40B4-BE49-F238E27FC236}">
                <a16:creationId xmlns:a16="http://schemas.microsoft.com/office/drawing/2014/main" id="{5F9B0DB6-4307-4148-B833-F197CC8C5545}"/>
              </a:ext>
            </a:extLst>
          </p:cNvPr>
          <p:cNvSpPr/>
          <p:nvPr/>
        </p:nvSpPr>
        <p:spPr>
          <a:xfrm>
            <a:off x="10552619" y="4076539"/>
            <a:ext cx="1284812" cy="369332"/>
          </a:xfrm>
          <a:prstGeom prst="wedgeEllipseCallo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My God !</a:t>
            </a:r>
          </a:p>
        </p:txBody>
      </p:sp>
      <p:sp>
        <p:nvSpPr>
          <p:cNvPr id="27" name="Larme 26">
            <a:extLst>
              <a:ext uri="{FF2B5EF4-FFF2-40B4-BE49-F238E27FC236}">
                <a16:creationId xmlns:a16="http://schemas.microsoft.com/office/drawing/2014/main" id="{E76C68E6-6466-4E47-8872-D9CD7A5CC9AB}"/>
              </a:ext>
            </a:extLst>
          </p:cNvPr>
          <p:cNvSpPr/>
          <p:nvPr/>
        </p:nvSpPr>
        <p:spPr>
          <a:xfrm>
            <a:off x="1750744" y="5722204"/>
            <a:ext cx="182880" cy="213357"/>
          </a:xfrm>
          <a:prstGeom prst="teardrop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2801CE8-BEB9-C94E-B46F-AD8ACF0218D7}"/>
              </a:ext>
            </a:extLst>
          </p:cNvPr>
          <p:cNvSpPr txBox="1"/>
          <p:nvPr/>
        </p:nvSpPr>
        <p:spPr>
          <a:xfrm>
            <a:off x="1994582" y="5630764"/>
            <a:ext cx="1008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Customized Elements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answers/suggestions/adverts/….  The user feels understood and well guided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FBC10B2-E7F3-5343-8BA5-0BDFC6773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536" y="1721345"/>
            <a:ext cx="1446790" cy="13097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3168F25-DB03-AE44-9A54-F0C6962560E8}"/>
              </a:ext>
            </a:extLst>
          </p:cNvPr>
          <p:cNvSpPr txBox="1"/>
          <p:nvPr/>
        </p:nvSpPr>
        <p:spPr>
          <a:xfrm>
            <a:off x="8054895" y="2966227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Domestic robot</a:t>
            </a:r>
          </a:p>
        </p:txBody>
      </p:sp>
      <p:pic>
        <p:nvPicPr>
          <p:cNvPr id="1028" name="Picture 4" descr="Robot working in a supermarket FIRED after a week as it scares human  customers - Mirror Online">
            <a:extLst>
              <a:ext uri="{FF2B5EF4-FFF2-40B4-BE49-F238E27FC236}">
                <a16:creationId xmlns:a16="http://schemas.microsoft.com/office/drawing/2014/main" id="{88B8C2B9-EE49-8B49-9321-1B1CE138C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783" y="1795532"/>
            <a:ext cx="2181753" cy="122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65E32B1-B185-204F-8296-30FEEFBFC6EC}"/>
              </a:ext>
            </a:extLst>
          </p:cNvPr>
          <p:cNvSpPr txBox="1"/>
          <p:nvPr/>
        </p:nvSpPr>
        <p:spPr>
          <a:xfrm>
            <a:off x="10062705" y="2961151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Shopbot</a:t>
            </a:r>
            <a:endParaRPr lang="en-US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15" grpId="0"/>
      <p:bldP spid="16" grpId="0"/>
      <p:bldP spid="21" grpId="0" animBg="1"/>
      <p:bldP spid="26" grpId="0" animBg="1"/>
      <p:bldP spid="27" grpId="0" animBg="1"/>
      <p:bldP spid="28" grpId="0"/>
      <p:bldP spid="17" grpId="0"/>
      <p:bldP spid="29" grpId="0"/>
    </p:bldLst>
  </p:timing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Brin</Template>
  <TotalTime>1761</TotalTime>
  <Words>2040</Words>
  <Application>Microsoft Macintosh PowerPoint</Application>
  <PresentationFormat>Grand écran</PresentationFormat>
  <Paragraphs>232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Cambria Math</vt:lpstr>
      <vt:lpstr>Candara</vt:lpstr>
      <vt:lpstr>Century Gothic</vt:lpstr>
      <vt:lpstr>Chalkboard</vt:lpstr>
      <vt:lpstr>Wingdings</vt:lpstr>
      <vt:lpstr>Wingdings 3</vt:lpstr>
      <vt:lpstr>Brin</vt:lpstr>
      <vt:lpstr>High Performance Artificial Intelligence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Artificial Intelligence</dc:title>
  <dc:creator>Microsoft Office User</dc:creator>
  <cp:lastModifiedBy>Microsoft Office User</cp:lastModifiedBy>
  <cp:revision>203</cp:revision>
  <dcterms:created xsi:type="dcterms:W3CDTF">2020-11-16T19:02:38Z</dcterms:created>
  <dcterms:modified xsi:type="dcterms:W3CDTF">2020-11-29T00:33:05Z</dcterms:modified>
</cp:coreProperties>
</file>